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handoutMasterIdLst>
    <p:handoutMasterId r:id="rId31"/>
  </p:handoutMasterIdLst>
  <p:sldIdLst>
    <p:sldId id="258" r:id="rId5"/>
    <p:sldId id="263" r:id="rId6"/>
    <p:sldId id="259" r:id="rId7"/>
    <p:sldId id="268" r:id="rId8"/>
    <p:sldId id="269" r:id="rId9"/>
    <p:sldId id="257" r:id="rId10"/>
    <p:sldId id="281" r:id="rId11"/>
    <p:sldId id="282" r:id="rId12"/>
    <p:sldId id="283" r:id="rId13"/>
    <p:sldId id="284" r:id="rId14"/>
    <p:sldId id="285" r:id="rId15"/>
    <p:sldId id="286" r:id="rId16"/>
    <p:sldId id="261" r:id="rId17"/>
    <p:sldId id="270" r:id="rId18"/>
    <p:sldId id="273" r:id="rId19"/>
    <p:sldId id="265" r:id="rId20"/>
    <p:sldId id="272" r:id="rId21"/>
    <p:sldId id="274" r:id="rId22"/>
    <p:sldId id="264" r:id="rId23"/>
    <p:sldId id="275" r:id="rId24"/>
    <p:sldId id="262" r:id="rId25"/>
    <p:sldId id="266" r:id="rId26"/>
    <p:sldId id="276" r:id="rId27"/>
    <p:sldId id="277" r:id="rId28"/>
    <p:sldId id="278" r:id="rId29"/>
    <p:sldId id="279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97D"/>
    <a:srgbClr val="EFE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06799F8-075E-4A3A-A7F6-7FBC6576F1A4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2" autoAdjust="0"/>
  </p:normalViewPr>
  <p:slideViewPr>
    <p:cSldViewPr snapToGrid="0">
      <p:cViewPr>
        <p:scale>
          <a:sx n="66" d="100"/>
          <a:sy n="66" d="100"/>
        </p:scale>
        <p:origin x="133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22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47F476-161E-4A04-A0FB-965A0EEB43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2E49AB-875B-42C8-941C-0DE0DBD2D3F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6B955-9ABA-47D4-BA0F-43D209E6DE06}" type="datetimeFigureOut">
              <a:rPr lang="en-US" smtClean="0"/>
              <a:t>12/23/2025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FBA4A-EC84-4A1C-951D-F76333FEEC6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85306-E124-4DA3-9455-10E28A78FE3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FAA0D8-202C-4D3D-887A-429ECB6FFB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4069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15128" y="1397977"/>
            <a:ext cx="8361229" cy="3007447"/>
          </a:xfrm>
        </p:spPr>
        <p:txBody>
          <a:bodyPr anchor="ctr" anchorCtr="0">
            <a:noAutofit/>
          </a:bodyPr>
          <a:lstStyle>
            <a:lvl1pPr algn="ctr">
              <a:defRPr sz="6600" cap="none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4475023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3" name="L-Shape 12">
            <a:extLst>
              <a:ext uri="{FF2B5EF4-FFF2-40B4-BE49-F238E27FC236}">
                <a16:creationId xmlns:a16="http://schemas.microsoft.com/office/drawing/2014/main" id="{79965FD7-DA9A-4AFB-B8C8-34AC1FEE9F72}"/>
              </a:ext>
            </a:extLst>
          </p:cNvPr>
          <p:cNvSpPr/>
          <p:nvPr userDrawn="1"/>
        </p:nvSpPr>
        <p:spPr>
          <a:xfrm flipV="1">
            <a:off x="887674" y="726883"/>
            <a:ext cx="2772000" cy="4158497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L-Shape 14">
            <a:extLst>
              <a:ext uri="{FF2B5EF4-FFF2-40B4-BE49-F238E27FC236}">
                <a16:creationId xmlns:a16="http://schemas.microsoft.com/office/drawing/2014/main" id="{92465177-72B9-4DCF-8F98-0C79F3EE32EC}"/>
              </a:ext>
            </a:extLst>
          </p:cNvPr>
          <p:cNvSpPr/>
          <p:nvPr userDrawn="1"/>
        </p:nvSpPr>
        <p:spPr>
          <a:xfrm rot="10800000" flipV="1">
            <a:off x="8532326" y="1820272"/>
            <a:ext cx="2772000" cy="4158497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B5516E7A-AEB0-4772-8098-8B0F8B5F1126}"/>
              </a:ext>
            </a:extLst>
          </p:cNvPr>
          <p:cNvSpPr/>
          <p:nvPr userDrawn="1"/>
        </p:nvSpPr>
        <p:spPr>
          <a:xfrm flipV="1">
            <a:off x="752858" y="609652"/>
            <a:ext cx="3152309" cy="4408489"/>
          </a:xfrm>
          <a:prstGeom prst="corner">
            <a:avLst>
              <a:gd name="adj1" fmla="val 6149"/>
              <a:gd name="adj2" fmla="val 681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L-Shape 11">
            <a:extLst>
              <a:ext uri="{FF2B5EF4-FFF2-40B4-BE49-F238E27FC236}">
                <a16:creationId xmlns:a16="http://schemas.microsoft.com/office/drawing/2014/main" id="{E864F603-D3F0-4241-9005-3F6C3BD62BEF}"/>
              </a:ext>
            </a:extLst>
          </p:cNvPr>
          <p:cNvSpPr/>
          <p:nvPr userDrawn="1"/>
        </p:nvSpPr>
        <p:spPr>
          <a:xfrm flipH="1">
            <a:off x="8286318" y="1685652"/>
            <a:ext cx="3152309" cy="4408489"/>
          </a:xfrm>
          <a:prstGeom prst="corner">
            <a:avLst>
              <a:gd name="adj1" fmla="val 6773"/>
              <a:gd name="adj2" fmla="val 6814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01295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>
            <a:lvl1pPr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1" name="L-Shape 10">
            <a:extLst>
              <a:ext uri="{FF2B5EF4-FFF2-40B4-BE49-F238E27FC236}">
                <a16:creationId xmlns:a16="http://schemas.microsoft.com/office/drawing/2014/main" id="{91236E78-C797-4C31-BA0C-DB193BAF6D2D}"/>
              </a:ext>
            </a:extLst>
          </p:cNvPr>
          <p:cNvSpPr/>
          <p:nvPr userDrawn="1"/>
        </p:nvSpPr>
        <p:spPr>
          <a:xfrm rot="10800000" flipV="1">
            <a:off x="8391654" y="1873024"/>
            <a:ext cx="2772000" cy="4158497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L-Shape 9">
            <a:extLst>
              <a:ext uri="{FF2B5EF4-FFF2-40B4-BE49-F238E27FC236}">
                <a16:creationId xmlns:a16="http://schemas.microsoft.com/office/drawing/2014/main" id="{BFA658F0-F295-40A9-8BA8-1F6CBDFBBE09}"/>
              </a:ext>
            </a:extLst>
          </p:cNvPr>
          <p:cNvSpPr/>
          <p:nvPr userDrawn="1"/>
        </p:nvSpPr>
        <p:spPr>
          <a:xfrm flipH="1">
            <a:off x="8152968" y="1752327"/>
            <a:ext cx="3152309" cy="4408489"/>
          </a:xfrm>
          <a:prstGeom prst="corner">
            <a:avLst>
              <a:gd name="adj1" fmla="val 7085"/>
              <a:gd name="adj2" fmla="val 775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0073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25443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AFD1631-6749-4027-9415-B72D163BBD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60471" y="2297695"/>
            <a:ext cx="9071059" cy="2767600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61030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90140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Second Option">
    <p:bg bwMode="grayWhite">
      <p:bgPr>
        <a:gradFill flip="none" rotWithShape="1">
          <a:gsLst>
            <a:gs pos="0">
              <a:schemeClr val="tx2">
                <a:lumMod val="50000"/>
              </a:schemeClr>
            </a:gs>
            <a:gs pos="34000">
              <a:schemeClr val="tx2"/>
            </a:gs>
            <a:gs pos="66000">
              <a:schemeClr val="tx2">
                <a:lumMod val="75000"/>
              </a:schemeClr>
            </a:gs>
            <a:gs pos="97000">
              <a:schemeClr val="tx2">
                <a:lumMod val="5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-Shape 9">
            <a:extLst>
              <a:ext uri="{FF2B5EF4-FFF2-40B4-BE49-F238E27FC236}">
                <a16:creationId xmlns:a16="http://schemas.microsoft.com/office/drawing/2014/main" id="{13412040-642F-40C5-8AB5-C0E8D41B481B}"/>
              </a:ext>
            </a:extLst>
          </p:cNvPr>
          <p:cNvSpPr/>
          <p:nvPr userDrawn="1"/>
        </p:nvSpPr>
        <p:spPr>
          <a:xfrm flipV="1">
            <a:off x="870090" y="709300"/>
            <a:ext cx="2772000" cy="2772000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 title="Side bar">
            <a:extLst>
              <a:ext uri="{FF2B5EF4-FFF2-40B4-BE49-F238E27FC236}">
                <a16:creationId xmlns:a16="http://schemas.microsoft.com/office/drawing/2014/main" id="{BADD331D-DA8D-4D47-A2BB-F4875FDB16A4}"/>
              </a:ext>
            </a:extLst>
          </p:cNvPr>
          <p:cNvSpPr/>
          <p:nvPr userDrawn="1"/>
        </p:nvSpPr>
        <p:spPr>
          <a:xfrm rot="5400000">
            <a:off x="5791174" y="457175"/>
            <a:ext cx="609651" cy="1219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97977" y="1151796"/>
            <a:ext cx="9504485" cy="3007447"/>
          </a:xfrm>
        </p:spPr>
        <p:txBody>
          <a:bodyPr anchor="ctr" anchorCtr="0">
            <a:noAutofit/>
          </a:bodyPr>
          <a:lstStyle>
            <a:lvl1pPr algn="ctr">
              <a:defRPr sz="6600" cap="none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97977" y="4897053"/>
            <a:ext cx="950448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pPr/>
              <a:t>12/23/2025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L-Shape 10">
            <a:extLst>
              <a:ext uri="{FF2B5EF4-FFF2-40B4-BE49-F238E27FC236}">
                <a16:creationId xmlns:a16="http://schemas.microsoft.com/office/drawing/2014/main" id="{68D376A1-CC76-4C90-B2CF-F89EA13E7942}"/>
              </a:ext>
            </a:extLst>
          </p:cNvPr>
          <p:cNvSpPr/>
          <p:nvPr userDrawn="1"/>
        </p:nvSpPr>
        <p:spPr>
          <a:xfrm rot="10800000" flipV="1">
            <a:off x="8549910" y="1820273"/>
            <a:ext cx="2772000" cy="2772000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B5516E7A-AEB0-4772-8098-8B0F8B5F1126}"/>
              </a:ext>
            </a:extLst>
          </p:cNvPr>
          <p:cNvSpPr/>
          <p:nvPr userDrawn="1"/>
        </p:nvSpPr>
        <p:spPr>
          <a:xfrm flipV="1">
            <a:off x="752858" y="609652"/>
            <a:ext cx="3152309" cy="3007448"/>
          </a:xfrm>
          <a:prstGeom prst="corner">
            <a:avLst>
              <a:gd name="adj1" fmla="val 6089"/>
              <a:gd name="adj2" fmla="val 6769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L-Shape 11">
            <a:extLst>
              <a:ext uri="{FF2B5EF4-FFF2-40B4-BE49-F238E27FC236}">
                <a16:creationId xmlns:a16="http://schemas.microsoft.com/office/drawing/2014/main" id="{E864F603-D3F0-4241-9005-3F6C3BD62BEF}"/>
              </a:ext>
            </a:extLst>
          </p:cNvPr>
          <p:cNvSpPr/>
          <p:nvPr userDrawn="1"/>
        </p:nvSpPr>
        <p:spPr>
          <a:xfrm flipH="1">
            <a:off x="8286317" y="1685653"/>
            <a:ext cx="3152309" cy="3007448"/>
          </a:xfrm>
          <a:prstGeom prst="corner">
            <a:avLst>
              <a:gd name="adj1" fmla="val 6089"/>
              <a:gd name="adj2" fmla="val 6442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35029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685800"/>
            <a:ext cx="9601200" cy="720213"/>
          </a:xfrm>
        </p:spPr>
        <p:txBody>
          <a:bodyPr>
            <a:noAutofit/>
          </a:bodyPr>
          <a:lstStyle>
            <a:lvl1pPr>
              <a:defRPr sz="4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484671"/>
            <a:ext cx="9601200" cy="438272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EFB83C-E1EC-41AC-BFF6-9D094E2D43C6}"/>
              </a:ext>
            </a:extLst>
          </p:cNvPr>
          <p:cNvCxnSpPr/>
          <p:nvPr userDrawn="1"/>
        </p:nvCxnSpPr>
        <p:spPr>
          <a:xfrm>
            <a:off x="1465008" y="1445344"/>
            <a:ext cx="9468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941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 and Picture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0A2BD38-4A6C-44EB-900D-A3E3AE37854F}"/>
              </a:ext>
            </a:extLst>
          </p:cNvPr>
          <p:cNvSpPr/>
          <p:nvPr userDrawn="1"/>
        </p:nvSpPr>
        <p:spPr>
          <a:xfrm>
            <a:off x="6581723" y="404614"/>
            <a:ext cx="5191176" cy="604877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36000">
                <a:schemeClr val="tx2"/>
              </a:gs>
              <a:gs pos="69000">
                <a:schemeClr val="tx2">
                  <a:lumMod val="75000"/>
                </a:schemeClr>
              </a:gs>
              <a:gs pos="97000">
                <a:schemeClr val="tx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222C1B9-FA56-4CEA-AD98-25A595D942F8}"/>
              </a:ext>
            </a:extLst>
          </p:cNvPr>
          <p:cNvSpPr/>
          <p:nvPr userDrawn="1"/>
        </p:nvSpPr>
        <p:spPr bwMode="white">
          <a:xfrm>
            <a:off x="7040199" y="564425"/>
            <a:ext cx="4356000" cy="4464000"/>
          </a:xfrm>
          <a:prstGeom prst="ellipse">
            <a:avLst/>
          </a:prstGeom>
          <a:noFill/>
          <a:ln w="123825">
            <a:solidFill>
              <a:schemeClr val="accent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 title="Background Shape"/>
          <p:cNvSpPr/>
          <p:nvPr/>
        </p:nvSpPr>
        <p:spPr>
          <a:xfrm>
            <a:off x="0" y="376"/>
            <a:ext cx="6096000" cy="68576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6246" y="400665"/>
            <a:ext cx="4858460" cy="1428136"/>
          </a:xfrm>
        </p:spPr>
        <p:txBody>
          <a:bodyPr anchor="ctr" anchorCtr="0">
            <a:noAutofit/>
          </a:bodyPr>
          <a:lstStyle>
            <a:lvl1pPr algn="ctr">
              <a:lnSpc>
                <a:spcPct val="84000"/>
              </a:lnSpc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6246" y="2113935"/>
            <a:ext cx="4858460" cy="4247186"/>
          </a:xfrm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246" y="6443554"/>
            <a:ext cx="1324322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pPr/>
              <a:t>12/23/2025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25377" y="6453386"/>
            <a:ext cx="2619329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187939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6024000" y="0"/>
            <a:ext cx="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786B981-6A78-425B-97A2-BA24E40DB7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145761" y="670570"/>
            <a:ext cx="4151312" cy="4248000"/>
          </a:xfrm>
          <a:prstGeom prst="ellipse">
            <a:avLst/>
          </a:prstGeom>
          <a:ln w="38100">
            <a:solidFill>
              <a:schemeClr val="bg2"/>
            </a:solidFill>
          </a:ln>
          <a:effectLst>
            <a:innerShdw blurRad="114300">
              <a:prstClr val="black"/>
            </a:innerShdw>
          </a:effectLst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15">
            <a:extLst>
              <a:ext uri="{FF2B5EF4-FFF2-40B4-BE49-F238E27FC236}">
                <a16:creationId xmlns:a16="http://schemas.microsoft.com/office/drawing/2014/main" id="{A21C7D74-31FD-4638-819B-6F7351A1770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47294" y="5188236"/>
            <a:ext cx="4858459" cy="1126906"/>
          </a:xfrm>
          <a:solidFill>
            <a:schemeClr val="bg2"/>
          </a:solidFill>
          <a:ln>
            <a:noFill/>
          </a:ln>
          <a:effectLst>
            <a:innerShdw blurRad="114300">
              <a:prstClr val="black"/>
            </a:innerShdw>
          </a:effectLst>
        </p:spPr>
        <p:txBody>
          <a:bodyPr anchor="ctr" anchorCtr="0"/>
          <a:lstStyle>
            <a:lvl1pPr marL="0" indent="0" algn="ctr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1pPr>
            <a:lvl2pPr marL="530352" indent="0" algn="ctr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2pPr>
            <a:lvl3pPr marL="987552" indent="0" algn="ctr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3pPr>
            <a:lvl4pPr marL="1444752" indent="0" algn="ctr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901952" indent="0" algn="ctr">
              <a:buNone/>
              <a:defRPr sz="14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L-Shape 20">
            <a:extLst>
              <a:ext uri="{FF2B5EF4-FFF2-40B4-BE49-F238E27FC236}">
                <a16:creationId xmlns:a16="http://schemas.microsoft.com/office/drawing/2014/main" id="{CB430D22-8AAF-444F-A6CE-7C02859083DF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516927" y="335049"/>
            <a:ext cx="403201" cy="39561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L-Shape 22">
            <a:extLst>
              <a:ext uri="{FF2B5EF4-FFF2-40B4-BE49-F238E27FC236}">
                <a16:creationId xmlns:a16="http://schemas.microsoft.com/office/drawing/2014/main" id="{0D8BA010-8544-4718-9EA3-B0248C963FD4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5085711" y="330291"/>
            <a:ext cx="410929" cy="403201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L-Shape 23">
            <a:extLst>
              <a:ext uri="{FF2B5EF4-FFF2-40B4-BE49-F238E27FC236}">
                <a16:creationId xmlns:a16="http://schemas.microsoft.com/office/drawing/2014/main" id="{C0FFB550-21A6-456B-BA1A-EF145674866C}"/>
              </a:ext>
            </a:extLst>
          </p:cNvPr>
          <p:cNvSpPr>
            <a:spLocks noChangeAspect="1"/>
          </p:cNvSpPr>
          <p:nvPr userDrawn="1"/>
        </p:nvSpPr>
        <p:spPr>
          <a:xfrm>
            <a:off x="522817" y="1476927"/>
            <a:ext cx="403201" cy="39561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L-Shape 24">
            <a:extLst>
              <a:ext uri="{FF2B5EF4-FFF2-40B4-BE49-F238E27FC236}">
                <a16:creationId xmlns:a16="http://schemas.microsoft.com/office/drawing/2014/main" id="{70EF88E9-8CAC-422B-A9A6-D9FD1F17DAE2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081769" y="1482001"/>
            <a:ext cx="410929" cy="403201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08449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 bwMode="lt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0A2BD38-4A6C-44EB-900D-A3E3AE37854F}"/>
              </a:ext>
            </a:extLst>
          </p:cNvPr>
          <p:cNvSpPr/>
          <p:nvPr userDrawn="1"/>
        </p:nvSpPr>
        <p:spPr>
          <a:xfrm>
            <a:off x="6581723" y="404614"/>
            <a:ext cx="5191176" cy="604877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50000"/>
                </a:schemeClr>
              </a:gs>
              <a:gs pos="36000">
                <a:schemeClr val="tx2"/>
              </a:gs>
              <a:gs pos="69000">
                <a:schemeClr val="tx2">
                  <a:lumMod val="75000"/>
                </a:schemeClr>
              </a:gs>
              <a:gs pos="97000">
                <a:schemeClr val="tx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 title="Background Shape"/>
          <p:cNvSpPr/>
          <p:nvPr/>
        </p:nvSpPr>
        <p:spPr>
          <a:xfrm>
            <a:off x="0" y="376"/>
            <a:ext cx="6096000" cy="68576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6246" y="400665"/>
            <a:ext cx="4858460" cy="1428136"/>
          </a:xfrm>
        </p:spPr>
        <p:txBody>
          <a:bodyPr anchor="ctr" anchorCtr="0">
            <a:noAutofit/>
          </a:bodyPr>
          <a:lstStyle>
            <a:lvl1pPr algn="ctr">
              <a:lnSpc>
                <a:spcPct val="84000"/>
              </a:lnSpc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6246" y="2113935"/>
            <a:ext cx="4858460" cy="4247186"/>
          </a:xfrm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100"/>
              </a:spcAft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86246" y="6443554"/>
            <a:ext cx="1324322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pPr/>
              <a:t>12/23/2025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825377" y="6453386"/>
            <a:ext cx="2619329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187939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6024000" y="0"/>
            <a:ext cx="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L-Shape 20">
            <a:extLst>
              <a:ext uri="{FF2B5EF4-FFF2-40B4-BE49-F238E27FC236}">
                <a16:creationId xmlns:a16="http://schemas.microsoft.com/office/drawing/2014/main" id="{CB430D22-8AAF-444F-A6CE-7C02859083DF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516927" y="335049"/>
            <a:ext cx="403201" cy="39561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L-Shape 22">
            <a:extLst>
              <a:ext uri="{FF2B5EF4-FFF2-40B4-BE49-F238E27FC236}">
                <a16:creationId xmlns:a16="http://schemas.microsoft.com/office/drawing/2014/main" id="{0D8BA010-8544-4718-9EA3-B0248C963FD4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5085711" y="330291"/>
            <a:ext cx="410929" cy="403201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L-Shape 23">
            <a:extLst>
              <a:ext uri="{FF2B5EF4-FFF2-40B4-BE49-F238E27FC236}">
                <a16:creationId xmlns:a16="http://schemas.microsoft.com/office/drawing/2014/main" id="{C0FFB550-21A6-456B-BA1A-EF145674866C}"/>
              </a:ext>
            </a:extLst>
          </p:cNvPr>
          <p:cNvSpPr>
            <a:spLocks noChangeAspect="1"/>
          </p:cNvSpPr>
          <p:nvPr userDrawn="1"/>
        </p:nvSpPr>
        <p:spPr>
          <a:xfrm>
            <a:off x="522817" y="1476927"/>
            <a:ext cx="403201" cy="39561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L-Shape 24">
            <a:extLst>
              <a:ext uri="{FF2B5EF4-FFF2-40B4-BE49-F238E27FC236}">
                <a16:creationId xmlns:a16="http://schemas.microsoft.com/office/drawing/2014/main" id="{70EF88E9-8CAC-422B-A9A6-D9FD1F17DAE2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081769" y="1482001"/>
            <a:ext cx="410929" cy="403201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bg2"/>
          </a:solidFill>
          <a:ln w="12700">
            <a:solidFill>
              <a:schemeClr val="bg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D439475-E625-4449-B42E-8F291D64A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360" y="518474"/>
            <a:ext cx="4910394" cy="5759777"/>
          </a:xfrm>
          <a:solidFill>
            <a:schemeClr val="bg2"/>
          </a:solidFill>
          <a:ln>
            <a:noFill/>
          </a:ln>
          <a:effectLst>
            <a:innerShdw blurRad="114300">
              <a:prstClr val="black"/>
            </a:innerShdw>
          </a:effectLst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en-US" sz="1800"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 lang="en-US" sz="1800"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 lang="en-US" sz="1600"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 lang="en-US" sz="1600"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 lang="en-US" sz="14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marL="0" lvl="0" indent="0" algn="ctr">
              <a:buNone/>
            </a:pPr>
            <a:r>
              <a:rPr lang="en-US" noProof="0"/>
              <a:t>Click to edit Master text styles</a:t>
            </a:r>
          </a:p>
          <a:p>
            <a:pPr marL="0" lvl="1" indent="0" algn="ctr">
              <a:buNone/>
            </a:pPr>
            <a:r>
              <a:rPr lang="en-US" noProof="0"/>
              <a:t>Second level</a:t>
            </a:r>
          </a:p>
          <a:p>
            <a:pPr marL="0" lvl="2" indent="0" algn="ctr">
              <a:buNone/>
            </a:pPr>
            <a:r>
              <a:rPr lang="en-US" noProof="0"/>
              <a:t>Third level</a:t>
            </a:r>
          </a:p>
          <a:p>
            <a:pPr marL="0" lvl="3" indent="0" algn="ctr">
              <a:buNone/>
            </a:pPr>
            <a:r>
              <a:rPr lang="en-US" noProof="0"/>
              <a:t>Fourth level</a:t>
            </a:r>
          </a:p>
          <a:p>
            <a:pPr marL="0" lvl="4" indent="0" algn="ctr">
              <a:buNone/>
            </a:pPr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602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, TItl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-1" y="376"/>
            <a:ext cx="6234898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430D42-50DC-4502-A3E8-251FE7F0809D}"/>
              </a:ext>
            </a:extLst>
          </p:cNvPr>
          <p:cNvSpPr/>
          <p:nvPr userDrawn="1"/>
        </p:nvSpPr>
        <p:spPr>
          <a:xfrm>
            <a:off x="507591" y="5289755"/>
            <a:ext cx="5270049" cy="10127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3"/>
              </a:solidFill>
            </a:endParaRPr>
          </a:p>
        </p:txBody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836AFDEB-3C72-49E0-9B45-DC9EFBA6587F}"/>
              </a:ext>
            </a:extLst>
          </p:cNvPr>
          <p:cNvSpPr/>
          <p:nvPr userDrawn="1"/>
        </p:nvSpPr>
        <p:spPr bwMode="white">
          <a:xfrm>
            <a:off x="507591" y="409286"/>
            <a:ext cx="5270049" cy="4732985"/>
          </a:xfrm>
          <a:prstGeom prst="snip2DiagRect">
            <a:avLst>
              <a:gd name="adj1" fmla="val 0"/>
              <a:gd name="adj2" fmla="val 10697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30776" y="477366"/>
            <a:ext cx="4644000" cy="1341602"/>
          </a:xfrm>
        </p:spPr>
        <p:txBody>
          <a:bodyPr anchor="ctr" anchorCtr="0">
            <a:normAutofit/>
          </a:bodyPr>
          <a:lstStyle>
            <a:lvl1pPr algn="ctr"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0775" y="1966451"/>
            <a:ext cx="4644001" cy="4388615"/>
          </a:xfrm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0759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pPr/>
              <a:t>12/23/2025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0396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6234897" y="-376"/>
            <a:ext cx="144000" cy="687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L-Shape 11">
            <a:extLst>
              <a:ext uri="{FF2B5EF4-FFF2-40B4-BE49-F238E27FC236}">
                <a16:creationId xmlns:a16="http://schemas.microsoft.com/office/drawing/2014/main" id="{26A5AA85-E28D-4647-B000-742C83A8047D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6845770" y="372071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13" name="L-Shape 12">
            <a:extLst>
              <a:ext uri="{FF2B5EF4-FFF2-40B4-BE49-F238E27FC236}">
                <a16:creationId xmlns:a16="http://schemas.microsoft.com/office/drawing/2014/main" id="{C3CD9875-0A2E-4F4D-ACB7-87DD98EED9D0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1058438" y="5819525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BDA3A4D-2561-4EEB-8787-E1A6525657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6245" y="668595"/>
            <a:ext cx="4646651" cy="4198373"/>
          </a:xfrm>
          <a:prstGeom prst="snip2DiagRect">
            <a:avLst>
              <a:gd name="adj1" fmla="val 0"/>
              <a:gd name="adj2" fmla="val 10300"/>
            </a:avLst>
          </a:prstGeom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BB32A6B-92AA-4208-9120-FFC166CE75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0275" y="5352418"/>
            <a:ext cx="5148000" cy="900000"/>
          </a:xfrm>
          <a:solidFill>
            <a:schemeClr val="bg2"/>
          </a:solidFill>
          <a:effectLst>
            <a:innerShdw blurRad="114300">
              <a:prstClr val="black">
                <a:alpha val="34000"/>
              </a:prstClr>
            </a:innerShdw>
          </a:effectLst>
        </p:spPr>
        <p:txBody>
          <a:bodyPr anchor="ctr" anchorCtr="0"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</a:defRPr>
            </a:lvl1pPr>
            <a:lvl2pPr marL="530352" indent="0" algn="ctr">
              <a:buFont typeface="Arial" panose="020B0604020202020204" pitchFamily="34" charset="0"/>
              <a:buNone/>
              <a:defRPr sz="1800">
                <a:solidFill>
                  <a:schemeClr val="accent3"/>
                </a:solidFill>
              </a:defRPr>
            </a:lvl2pPr>
            <a:lvl3pPr marL="987552" indent="0" algn="ctr">
              <a:buFont typeface="Arial" panose="020B0604020202020204" pitchFamily="34" charset="0"/>
              <a:buNone/>
              <a:defRPr sz="1600">
                <a:solidFill>
                  <a:schemeClr val="accent3"/>
                </a:solidFill>
              </a:defRPr>
            </a:lvl3pPr>
            <a:lvl4pPr marL="1444752" indent="0" algn="ctr">
              <a:buFont typeface="Arial" panose="020B0604020202020204" pitchFamily="34" charset="0"/>
              <a:buNone/>
              <a:defRPr sz="1600">
                <a:solidFill>
                  <a:schemeClr val="accent3"/>
                </a:solidFill>
              </a:defRPr>
            </a:lvl4pPr>
            <a:lvl5pPr marL="1901952" indent="0" algn="ctr">
              <a:buFont typeface="Arial" panose="020B0604020202020204" pitchFamily="34" charset="0"/>
              <a:buNone/>
              <a:defRPr sz="14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CC096F9F-3AD4-4FC8-823F-DBD962E2E1C6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1021316" y="361496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21" name="L-Shape 20">
            <a:extLst>
              <a:ext uri="{FF2B5EF4-FFF2-40B4-BE49-F238E27FC236}">
                <a16:creationId xmlns:a16="http://schemas.microsoft.com/office/drawing/2014/main" id="{9CFFEAD0-9992-49A8-A068-3357E08CD7C0}"/>
              </a:ext>
            </a:extLst>
          </p:cNvPr>
          <p:cNvSpPr>
            <a:spLocks noChangeAspect="1"/>
          </p:cNvSpPr>
          <p:nvPr userDrawn="1"/>
        </p:nvSpPr>
        <p:spPr>
          <a:xfrm>
            <a:off x="6865431" y="5819524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70145D-417E-4648-AB08-0A7974A629E0}"/>
              </a:ext>
            </a:extLst>
          </p:cNvPr>
          <p:cNvCxnSpPr/>
          <p:nvPr userDrawn="1"/>
        </p:nvCxnSpPr>
        <p:spPr>
          <a:xfrm>
            <a:off x="7118556" y="1789472"/>
            <a:ext cx="4284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282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-1" y="376"/>
            <a:ext cx="6234898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: Diagonal Corners Snipped 10">
            <a:extLst>
              <a:ext uri="{FF2B5EF4-FFF2-40B4-BE49-F238E27FC236}">
                <a16:creationId xmlns:a16="http://schemas.microsoft.com/office/drawing/2014/main" id="{836AFDEB-3C72-49E0-9B45-DC9EFBA6587F}"/>
              </a:ext>
            </a:extLst>
          </p:cNvPr>
          <p:cNvSpPr/>
          <p:nvPr userDrawn="1"/>
        </p:nvSpPr>
        <p:spPr bwMode="white">
          <a:xfrm>
            <a:off x="507591" y="409286"/>
            <a:ext cx="5270049" cy="5945780"/>
          </a:xfrm>
          <a:prstGeom prst="snip2DiagRect">
            <a:avLst>
              <a:gd name="adj1" fmla="val 0"/>
              <a:gd name="adj2" fmla="val 10697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930776" y="477366"/>
            <a:ext cx="4644000" cy="1341602"/>
          </a:xfrm>
        </p:spPr>
        <p:txBody>
          <a:bodyPr anchor="ctr" anchorCtr="0">
            <a:normAutofit/>
          </a:bodyPr>
          <a:lstStyle>
            <a:lvl1pPr algn="ctr"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0775" y="1966451"/>
            <a:ext cx="4644001" cy="4388615"/>
          </a:xfrm>
        </p:spPr>
        <p:txBody>
          <a:bodyPr/>
          <a:lstStyle>
            <a:lvl1pPr marL="28575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07591" y="6453386"/>
            <a:ext cx="1204572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pPr/>
              <a:t>12/23/2025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0396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6234897" y="-376"/>
            <a:ext cx="144000" cy="687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L-Shape 11">
            <a:extLst>
              <a:ext uri="{FF2B5EF4-FFF2-40B4-BE49-F238E27FC236}">
                <a16:creationId xmlns:a16="http://schemas.microsoft.com/office/drawing/2014/main" id="{26A5AA85-E28D-4647-B000-742C83A8047D}"/>
              </a:ext>
            </a:extLst>
          </p:cNvPr>
          <p:cNvSpPr>
            <a:spLocks noChangeAspect="1"/>
          </p:cNvSpPr>
          <p:nvPr userDrawn="1"/>
        </p:nvSpPr>
        <p:spPr>
          <a:xfrm flipV="1">
            <a:off x="6845770" y="372071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13" name="L-Shape 12">
            <a:extLst>
              <a:ext uri="{FF2B5EF4-FFF2-40B4-BE49-F238E27FC236}">
                <a16:creationId xmlns:a16="http://schemas.microsoft.com/office/drawing/2014/main" id="{C3CD9875-0A2E-4F4D-ACB7-87DD98EED9D0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11058438" y="5819525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57F3340-8A42-40F0-BF5B-EEF6E3E88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06246" y="668595"/>
            <a:ext cx="4646651" cy="5383413"/>
          </a:xfrm>
          <a:custGeom>
            <a:avLst/>
            <a:gdLst>
              <a:gd name="connsiteX0" fmla="*/ 0 w 4646651"/>
              <a:gd name="connsiteY0" fmla="*/ 0 h 5383413"/>
              <a:gd name="connsiteX1" fmla="*/ 4168046 w 4646651"/>
              <a:gd name="connsiteY1" fmla="*/ 0 h 5383413"/>
              <a:gd name="connsiteX2" fmla="*/ 4646651 w 4646651"/>
              <a:gd name="connsiteY2" fmla="*/ 478605 h 5383413"/>
              <a:gd name="connsiteX3" fmla="*/ 4646651 w 4646651"/>
              <a:gd name="connsiteY3" fmla="*/ 5383413 h 5383413"/>
              <a:gd name="connsiteX4" fmla="*/ 478605 w 4646651"/>
              <a:gd name="connsiteY4" fmla="*/ 5383413 h 5383413"/>
              <a:gd name="connsiteX5" fmla="*/ 0 w 4646651"/>
              <a:gd name="connsiteY5" fmla="*/ 4904808 h 5383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46651" h="5383413">
                <a:moveTo>
                  <a:pt x="0" y="0"/>
                </a:moveTo>
                <a:lnTo>
                  <a:pt x="4168046" y="0"/>
                </a:lnTo>
                <a:lnTo>
                  <a:pt x="4646651" y="478605"/>
                </a:lnTo>
                <a:lnTo>
                  <a:pt x="4646651" y="5383413"/>
                </a:lnTo>
                <a:lnTo>
                  <a:pt x="478605" y="5383413"/>
                </a:lnTo>
                <a:lnTo>
                  <a:pt x="0" y="4904808"/>
                </a:lnTo>
                <a:close/>
              </a:path>
            </a:pathLst>
          </a:custGeom>
          <a:ln w="57150">
            <a:solidFill>
              <a:schemeClr val="bg1"/>
            </a:solidFill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L-Shape 19">
            <a:extLst>
              <a:ext uri="{FF2B5EF4-FFF2-40B4-BE49-F238E27FC236}">
                <a16:creationId xmlns:a16="http://schemas.microsoft.com/office/drawing/2014/main" id="{CC096F9F-3AD4-4FC8-823F-DBD962E2E1C6}"/>
              </a:ext>
            </a:extLst>
          </p:cNvPr>
          <p:cNvSpPr>
            <a:spLocks noChangeAspect="1"/>
          </p:cNvSpPr>
          <p:nvPr userDrawn="1"/>
        </p:nvSpPr>
        <p:spPr>
          <a:xfrm flipH="1" flipV="1">
            <a:off x="11021316" y="361496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sp>
        <p:nvSpPr>
          <p:cNvPr id="21" name="L-Shape 20">
            <a:extLst>
              <a:ext uri="{FF2B5EF4-FFF2-40B4-BE49-F238E27FC236}">
                <a16:creationId xmlns:a16="http://schemas.microsoft.com/office/drawing/2014/main" id="{9CFFEAD0-9992-49A8-A068-3357E08CD7C0}"/>
              </a:ext>
            </a:extLst>
          </p:cNvPr>
          <p:cNvSpPr>
            <a:spLocks noChangeAspect="1"/>
          </p:cNvSpPr>
          <p:nvPr userDrawn="1"/>
        </p:nvSpPr>
        <p:spPr>
          <a:xfrm>
            <a:off x="6865431" y="5819524"/>
            <a:ext cx="625971" cy="614197"/>
          </a:xfrm>
          <a:prstGeom prst="corner">
            <a:avLst>
              <a:gd name="adj1" fmla="val 4470"/>
              <a:gd name="adj2" fmla="val 4823"/>
            </a:avLst>
          </a:prstGeom>
          <a:solidFill>
            <a:schemeClr val="tx2"/>
          </a:solidFill>
          <a:ln w="28575">
            <a:solidFill>
              <a:schemeClr val="tx2"/>
            </a:solidFill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tx2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70145D-417E-4648-AB08-0A7974A629E0}"/>
              </a:ext>
            </a:extLst>
          </p:cNvPr>
          <p:cNvCxnSpPr/>
          <p:nvPr userDrawn="1"/>
        </p:nvCxnSpPr>
        <p:spPr>
          <a:xfrm>
            <a:off x="7118556" y="1789472"/>
            <a:ext cx="4284000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789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blackWhite">
      <p:bgPr>
        <a:gradFill flip="none" rotWithShape="1">
          <a:gsLst>
            <a:gs pos="0">
              <a:schemeClr val="bg2">
                <a:lumMod val="50000"/>
              </a:schemeClr>
            </a:gs>
            <a:gs pos="33000">
              <a:schemeClr val="bg2"/>
            </a:gs>
            <a:gs pos="66000">
              <a:schemeClr val="bg2">
                <a:lumMod val="75000"/>
              </a:schemeClr>
            </a:gs>
            <a:gs pos="97000">
              <a:schemeClr val="bg2">
                <a:lumMod val="5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none" baseline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BF5B4C6D-2825-4690-8D32-39CBF5E0F7E6}"/>
              </a:ext>
            </a:extLst>
          </p:cNvPr>
          <p:cNvSpPr/>
          <p:nvPr userDrawn="1"/>
        </p:nvSpPr>
        <p:spPr>
          <a:xfrm rot="10800000" flipV="1">
            <a:off x="8532326" y="1820272"/>
            <a:ext cx="2772000" cy="4158497"/>
          </a:xfrm>
          <a:prstGeom prst="corner">
            <a:avLst>
              <a:gd name="adj1" fmla="val 7397"/>
              <a:gd name="adj2" fmla="val 7750"/>
            </a:avLst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L-Shape 7">
            <a:extLst>
              <a:ext uri="{FF2B5EF4-FFF2-40B4-BE49-F238E27FC236}">
                <a16:creationId xmlns:a16="http://schemas.microsoft.com/office/drawing/2014/main" id="{DFD43940-6D78-4E75-BDB6-8792768BB894}"/>
              </a:ext>
            </a:extLst>
          </p:cNvPr>
          <p:cNvSpPr/>
          <p:nvPr userDrawn="1"/>
        </p:nvSpPr>
        <p:spPr>
          <a:xfrm flipH="1">
            <a:off x="8286318" y="1685652"/>
            <a:ext cx="3152309" cy="4408489"/>
          </a:xfrm>
          <a:prstGeom prst="corner">
            <a:avLst>
              <a:gd name="adj1" fmla="val 5837"/>
              <a:gd name="adj2" fmla="val 6502"/>
            </a:avLst>
          </a:prstGeom>
          <a:solidFill>
            <a:srgbClr val="EFEDE3"/>
          </a:solidFill>
          <a:ln>
            <a:solidFill>
              <a:srgbClr val="EFEDE3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59214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885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Side bar">
            <a:extLst>
              <a:ext uri="{FF2B5EF4-FFF2-40B4-BE49-F238E27FC236}">
                <a16:creationId xmlns:a16="http://schemas.microsoft.com/office/drawing/2014/main" id="{FFA7AFEF-D97A-4A94-A884-7F95E91332B7}"/>
              </a:ext>
            </a:extLst>
          </p:cNvPr>
          <p:cNvSpPr/>
          <p:nvPr userDrawn="1"/>
        </p:nvSpPr>
        <p:spPr>
          <a:xfrm>
            <a:off x="622095" y="0"/>
            <a:ext cx="144000" cy="687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B77EF04-6424-4B70-94D1-FC932CBBDD9B}" type="datetimeFigureOut">
              <a:rPr lang="en-US" noProof="0" smtClean="0"/>
              <a:t>12/23/2025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 noProof="0" dirty="0"/>
              <a:t>Add a footer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38049E5-7B53-4E85-8972-7D6C4BCE5BB9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6303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71" r:id="rId5"/>
    <p:sldLayoutId id="2147483669" r:id="rId6"/>
    <p:sldLayoutId id="2147483672" r:id="rId7"/>
    <p:sldLayoutId id="2147483663" r:id="rId8"/>
    <p:sldLayoutId id="2147483664" r:id="rId9"/>
    <p:sldLayoutId id="2147483665" r:id="rId10"/>
    <p:sldLayoutId id="2147483666" r:id="rId11"/>
    <p:sldLayoutId id="2147483673" r:id="rId12"/>
    <p:sldLayoutId id="2147483667" r:id="rId13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Arial" panose="020B0604020202020204" pitchFamily="34" charset="0"/>
        <a:buChar char="•"/>
        <a:defRPr sz="24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873252" indent="-342900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Arial" panose="020B0604020202020204" pitchFamily="34" charset="0"/>
        <a:buChar char="•"/>
        <a:defRPr sz="24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30452" indent="-342900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Arial" panose="020B0604020202020204" pitchFamily="34" charset="0"/>
        <a:buChar char="•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787652" indent="-342900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Arial" panose="020B0604020202020204" pitchFamily="34" charset="0"/>
        <a:buChar char="•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187702" indent="-285750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Arial" panose="020B0604020202020204" pitchFamily="34" charset="0"/>
        <a:buChar char="•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8594-E3E7-4921-BB26-C93A4252F5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4400" dirty="0" err="1">
                <a:solidFill>
                  <a:srgbClr val="FF0000"/>
                </a:solidFill>
              </a:rPr>
              <a:t>Inventra</a:t>
            </a:r>
            <a:r>
              <a:rPr lang="en-IN" dirty="0">
                <a:solidFill>
                  <a:srgbClr val="FF0000"/>
                </a:solidFill>
              </a:rPr>
              <a:t> – </a:t>
            </a:r>
            <a:r>
              <a:rPr lang="en-IN" sz="4400" dirty="0">
                <a:solidFill>
                  <a:srgbClr val="FF0000"/>
                </a:solidFill>
              </a:rPr>
              <a:t>Intelligent Inventory Management System</a:t>
            </a:r>
            <a:endParaRPr lang="en-US" sz="4400" cap="none" dirty="0">
              <a:solidFill>
                <a:srgbClr val="FF0000"/>
              </a:solidFill>
              <a:latin typeface="Impact" panose="020B080603090205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AE2CE-F5D8-4BB6-A52B-9737F0CA11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8626" y="5101189"/>
            <a:ext cx="2703444" cy="108623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Nitish Chaudhary</a:t>
            </a:r>
          </a:p>
        </p:txBody>
      </p:sp>
    </p:spTree>
    <p:extLst>
      <p:ext uri="{BB962C8B-B14F-4D97-AF65-F5344CB8AC3E}">
        <p14:creationId xmlns:p14="http://schemas.microsoft.com/office/powerpoint/2010/main" val="2682545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7CFCB61-6B7A-66FF-7B7A-8FE3FB84B5C3}"/>
              </a:ext>
            </a:extLst>
          </p:cNvPr>
          <p:cNvSpPr/>
          <p:nvPr/>
        </p:nvSpPr>
        <p:spPr>
          <a:xfrm>
            <a:off x="1380526" y="1530891"/>
            <a:ext cx="4969565" cy="4830152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endParaRPr lang="en-IN" sz="1400" kern="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#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AuthController</a:t>
            </a: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Signin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AuthController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FUNCTION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signin</a:t>
            </a: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(request)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username =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request.username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password =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request.password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token = </a:t>
            </a:r>
            <a:r>
              <a:rPr lang="en-IN" sz="1400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AuthService.authenticate</a:t>
            </a: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(username, password)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RETURN token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END FUNCTION</a:t>
            </a:r>
            <a:endParaRPr lang="en-IN" sz="1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END CLASS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EF1386-E5BA-9BC2-05E5-CF688B0C60EE}"/>
              </a:ext>
            </a:extLst>
          </p:cNvPr>
          <p:cNvSpPr/>
          <p:nvPr/>
        </p:nvSpPr>
        <p:spPr>
          <a:xfrm>
            <a:off x="6752778" y="1530891"/>
            <a:ext cx="4969565" cy="4830152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b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sz="14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CLASS </a:t>
            </a:r>
            <a:r>
              <a:rPr lang="en-IN" sz="1400" dirty="0" err="1">
                <a:ea typeface="Times New Roman" panose="02020603050405020304" pitchFamily="18" charset="0"/>
                <a:cs typeface="Latha" panose="020B0604020202020204" pitchFamily="34" charset="0"/>
              </a:rPr>
              <a:t>AuthService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FUNCTION authenticate(username, password)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user = </a:t>
            </a:r>
            <a:r>
              <a:rPr lang="en-IN" sz="1400" dirty="0" err="1">
                <a:ea typeface="Times New Roman" panose="02020603050405020304" pitchFamily="18" charset="0"/>
                <a:cs typeface="Latha" panose="020B0604020202020204" pitchFamily="34" charset="0"/>
              </a:rPr>
              <a:t>UserRepository.findByUsername</a:t>
            </a: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(username)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IF user does not exist THEN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    RETURN "Invalid username"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END IF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dirty="0" err="1">
                <a:ea typeface="Times New Roman" panose="02020603050405020304" pitchFamily="18" charset="0"/>
                <a:cs typeface="Latha" panose="020B0604020202020204" pitchFamily="34" charset="0"/>
              </a:rPr>
              <a:t>IF</a:t>
            </a: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password matches encrypted password THEN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    token = </a:t>
            </a:r>
            <a:r>
              <a:rPr lang="en-IN" sz="1400" dirty="0" err="1">
                <a:ea typeface="Times New Roman" panose="02020603050405020304" pitchFamily="18" charset="0"/>
                <a:cs typeface="Latha" panose="020B0604020202020204" pitchFamily="34" charset="0"/>
              </a:rPr>
              <a:t>JWTUtility.generateToken</a:t>
            </a: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(user)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    RETURN token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ELSE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    RETURN "Invalid password"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    END IF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4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400" dirty="0"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br>
              <a:rPr lang="en-IN" sz="10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2351B0-D964-ED4C-3D34-399CD1F6C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1531" y="679291"/>
            <a:ext cx="5070676" cy="851600"/>
          </a:xfrm>
        </p:spPr>
        <p:txBody>
          <a:bodyPr>
            <a:normAutofit fontScale="90000"/>
          </a:bodyPr>
          <a:lstStyle/>
          <a:p>
            <a:r>
              <a:rPr lang="en-IN" sz="2800" dirty="0"/>
              <a:t>Sign-In Service Implementation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4F5915-607E-2359-7ED5-85593A56D8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78071" y="496957"/>
            <a:ext cx="5141271" cy="1373514"/>
          </a:xfrm>
        </p:spPr>
        <p:txBody>
          <a:bodyPr/>
          <a:lstStyle/>
          <a:p>
            <a:r>
              <a:rPr lang="en-IN" sz="3200" b="1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Sign-in (</a:t>
            </a:r>
            <a:r>
              <a:rPr lang="en-IN" sz="3200" b="1" kern="18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LOGIN USER)</a:t>
            </a:r>
            <a:br>
              <a:rPr lang="en-IN" sz="2800" b="1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388585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BD933A-F0C2-CDB7-A5EA-CA8231488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6467AB9-66D2-3468-3D4F-59F9B5FBE975}"/>
              </a:ext>
            </a:extLst>
          </p:cNvPr>
          <p:cNvSpPr txBox="1"/>
          <p:nvPr/>
        </p:nvSpPr>
        <p:spPr>
          <a:xfrm>
            <a:off x="6676610" y="1349065"/>
            <a:ext cx="6097656" cy="3994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2000" kern="18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2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401866-728F-FC15-6A2C-DC1A54ACEA57}"/>
              </a:ext>
            </a:extLst>
          </p:cNvPr>
          <p:cNvSpPr/>
          <p:nvPr/>
        </p:nvSpPr>
        <p:spPr>
          <a:xfrm>
            <a:off x="1126436" y="1597306"/>
            <a:ext cx="4798116" cy="4763737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dirty="0"/>
              <a:t>  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###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AuthController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– Forgot Password</a:t>
            </a:r>
            <a:b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CLASS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AuthController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FUNCTION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forgotPassword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(request)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    email =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request.email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    result =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AuthService.processForgotPassword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(email)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    RETURN result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br>
              <a:rPr lang="en-IN" sz="14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br>
              <a:rPr lang="en-IN" sz="16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6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 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9D65FF1-5E1A-A4FA-3D88-FD86B975B303}"/>
              </a:ext>
            </a:extLst>
          </p:cNvPr>
          <p:cNvSpPr/>
          <p:nvPr/>
        </p:nvSpPr>
        <p:spPr>
          <a:xfrm>
            <a:off x="6864627" y="1493134"/>
            <a:ext cx="4443840" cy="486790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</a:t>
            </a:r>
            <a:endParaRPr lang="en-IN" sz="1400" dirty="0"/>
          </a:p>
          <a:p>
            <a:r>
              <a:rPr lang="en-IN" sz="1400" dirty="0"/>
              <a:t>CLASS </a:t>
            </a:r>
            <a:r>
              <a:rPr lang="en-IN" sz="1400" dirty="0" err="1"/>
              <a:t>AuthService</a:t>
            </a:r>
            <a:endParaRPr lang="en-IN" sz="1400" dirty="0"/>
          </a:p>
          <a:p>
            <a:endParaRPr lang="en-IN" sz="1400" dirty="0"/>
          </a:p>
          <a:p>
            <a:r>
              <a:rPr lang="en-IN" sz="1400" dirty="0"/>
              <a:t>    FUNCTION </a:t>
            </a:r>
            <a:r>
              <a:rPr lang="en-IN" sz="1400" dirty="0" err="1"/>
              <a:t>processForgotPassword</a:t>
            </a:r>
            <a:r>
              <a:rPr lang="en-IN" sz="1400" dirty="0"/>
              <a:t>(email)</a:t>
            </a:r>
          </a:p>
          <a:p>
            <a:endParaRPr lang="en-IN" sz="1400" dirty="0"/>
          </a:p>
          <a:p>
            <a:r>
              <a:rPr lang="en-IN" sz="1400" dirty="0"/>
              <a:t>        user = </a:t>
            </a:r>
            <a:r>
              <a:rPr lang="en-IN" sz="1400" dirty="0" err="1"/>
              <a:t>UserRepository.findByEmail</a:t>
            </a:r>
            <a:r>
              <a:rPr lang="en-IN" sz="1400" dirty="0"/>
              <a:t>(email)</a:t>
            </a:r>
          </a:p>
          <a:p>
            <a:endParaRPr lang="en-IN" sz="1400" dirty="0"/>
          </a:p>
          <a:p>
            <a:r>
              <a:rPr lang="en-IN" sz="1400" dirty="0"/>
              <a:t>        IF user does not exist THEN</a:t>
            </a:r>
          </a:p>
          <a:p>
            <a:r>
              <a:rPr lang="en-IN" sz="1400" dirty="0"/>
              <a:t>            RETURN "Email not registered"</a:t>
            </a:r>
          </a:p>
          <a:p>
            <a:r>
              <a:rPr lang="en-IN" sz="1400" dirty="0"/>
              <a:t>        END IF</a:t>
            </a:r>
          </a:p>
          <a:p>
            <a:endParaRPr lang="en-IN" sz="1400" dirty="0"/>
          </a:p>
          <a:p>
            <a:r>
              <a:rPr lang="en-IN" sz="1400" dirty="0"/>
              <a:t>        </a:t>
            </a:r>
            <a:r>
              <a:rPr lang="en-IN" sz="1400" dirty="0" err="1"/>
              <a:t>resetToken</a:t>
            </a:r>
            <a:r>
              <a:rPr lang="en-IN" sz="1400" dirty="0"/>
              <a:t> = </a:t>
            </a:r>
            <a:r>
              <a:rPr lang="en-IN" sz="1400" dirty="0" err="1"/>
              <a:t>generateResetToken</a:t>
            </a:r>
            <a:r>
              <a:rPr lang="en-IN" sz="1400" dirty="0"/>
              <a:t>()</a:t>
            </a:r>
          </a:p>
          <a:p>
            <a:r>
              <a:rPr lang="en-IN" sz="1400" dirty="0"/>
              <a:t>        save </a:t>
            </a:r>
            <a:r>
              <a:rPr lang="en-IN" sz="1400" dirty="0" err="1"/>
              <a:t>resetToken</a:t>
            </a:r>
            <a:r>
              <a:rPr lang="en-IN" sz="1400" dirty="0"/>
              <a:t> with user</a:t>
            </a:r>
          </a:p>
          <a:p>
            <a:endParaRPr lang="en-IN" sz="1400" dirty="0"/>
          </a:p>
          <a:p>
            <a:r>
              <a:rPr lang="en-IN" sz="1400" dirty="0"/>
              <a:t>        </a:t>
            </a:r>
            <a:r>
              <a:rPr lang="en-IN" sz="1400" dirty="0" err="1"/>
              <a:t>EmailService.sendResetLink</a:t>
            </a:r>
            <a:r>
              <a:rPr lang="en-IN" sz="1400" dirty="0"/>
              <a:t>(email, </a:t>
            </a:r>
            <a:r>
              <a:rPr lang="en-IN" sz="1400" dirty="0" err="1"/>
              <a:t>resetToken</a:t>
            </a:r>
            <a:r>
              <a:rPr lang="en-IN" sz="1400" dirty="0"/>
              <a:t>)</a:t>
            </a:r>
          </a:p>
          <a:p>
            <a:endParaRPr lang="en-IN" sz="1400" dirty="0"/>
          </a:p>
          <a:p>
            <a:r>
              <a:rPr lang="en-IN" sz="1400" dirty="0"/>
              <a:t>        RETURN "Password reset link sent"</a:t>
            </a:r>
          </a:p>
          <a:p>
            <a:endParaRPr lang="en-IN" sz="1400" dirty="0"/>
          </a:p>
          <a:p>
            <a:r>
              <a:rPr lang="en-IN" sz="1400" dirty="0"/>
              <a:t>    END FUNCTION</a:t>
            </a:r>
          </a:p>
          <a:p>
            <a:endParaRPr lang="en-IN" sz="1400" dirty="0"/>
          </a:p>
          <a:p>
            <a:r>
              <a:rPr lang="en-IN" sz="1400" dirty="0"/>
              <a:t>END CLASS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72BAB-07A7-36D6-3082-8A9F3B224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64027" y="262570"/>
            <a:ext cx="9601200" cy="1485900"/>
          </a:xfrm>
        </p:spPr>
        <p:txBody>
          <a:bodyPr/>
          <a:lstStyle/>
          <a:p>
            <a:r>
              <a:rPr lang="en-IN" sz="4000" b="1" dirty="0"/>
              <a:t>Forgot Password - Service Logic</a:t>
            </a:r>
            <a:br>
              <a:rPr lang="en-IN" b="1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0421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DDCF3-D488-F87A-5778-A8DEFDEEA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1A51EF1-4F24-1A65-A643-33011CB1E785}"/>
              </a:ext>
            </a:extLst>
          </p:cNvPr>
          <p:cNvSpPr/>
          <p:nvPr/>
        </p:nvSpPr>
        <p:spPr>
          <a:xfrm>
            <a:off x="1126435" y="1748470"/>
            <a:ext cx="4969565" cy="4612573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dirty="0"/>
              <a:t>  </a:t>
            </a:r>
            <a:br>
              <a:rPr lang="en-IN" sz="16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sz="16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   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#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EmailService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– Reset Email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CLASS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EmailService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FUNCTION </a:t>
            </a:r>
            <a:r>
              <a:rPr lang="en-IN" dirty="0" err="1">
                <a:ea typeface="Times New Roman" panose="02020603050405020304" pitchFamily="18" charset="0"/>
                <a:cs typeface="Latha" panose="020B0604020202020204" pitchFamily="34" charset="0"/>
              </a:rPr>
              <a:t>sendResetLink</a:t>
            </a: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(email, token)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    create reset password link using token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    send email to user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br>
              <a:rPr lang="en-IN" sz="1600" kern="100" dirty="0"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br>
              <a:rPr lang="en-IN" sz="1600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4F2766B-6820-ACB1-E3E1-4FB35CF0CCE0}"/>
              </a:ext>
            </a:extLst>
          </p:cNvPr>
          <p:cNvSpPr/>
          <p:nvPr/>
        </p:nvSpPr>
        <p:spPr>
          <a:xfrm>
            <a:off x="6595587" y="1637441"/>
            <a:ext cx="4969565" cy="506430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</a:t>
            </a:r>
            <a:r>
              <a:rPr lang="en-IN" sz="1200" b="1" kern="100" dirty="0"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  <a:t>#####</a:t>
            </a:r>
            <a:r>
              <a:rPr lang="en-US" sz="1200" b="1" dirty="0"/>
              <a:t>RESET PASSWORD (After clicking link)</a:t>
            </a:r>
            <a:r>
              <a:rPr lang="en-IN" sz="1200" dirty="0"/>
              <a:t> CLASS </a:t>
            </a:r>
            <a:r>
              <a:rPr lang="en-IN" sz="1200" dirty="0" err="1"/>
              <a:t>AuthController</a:t>
            </a:r>
            <a:endParaRPr lang="en-IN" sz="1200" dirty="0"/>
          </a:p>
          <a:p>
            <a:endParaRPr lang="en-IN" sz="1200" dirty="0"/>
          </a:p>
          <a:p>
            <a:r>
              <a:rPr lang="en-IN" sz="1200" dirty="0"/>
              <a:t>    FUNCTION </a:t>
            </a:r>
            <a:r>
              <a:rPr lang="en-IN" sz="1200" dirty="0" err="1"/>
              <a:t>resetPassword</a:t>
            </a:r>
            <a:r>
              <a:rPr lang="en-IN" sz="1200" dirty="0"/>
              <a:t>(token, </a:t>
            </a:r>
            <a:r>
              <a:rPr lang="en-IN" sz="1200" dirty="0" err="1"/>
              <a:t>newPassword</a:t>
            </a:r>
            <a:r>
              <a:rPr lang="en-IN" sz="1200" dirty="0"/>
              <a:t>)</a:t>
            </a:r>
          </a:p>
          <a:p>
            <a:r>
              <a:rPr lang="en-IN" sz="1200" dirty="0"/>
              <a:t>        result = </a:t>
            </a:r>
            <a:r>
              <a:rPr lang="en-IN" sz="1200" dirty="0" err="1"/>
              <a:t>AuthService.resetPassword</a:t>
            </a:r>
            <a:r>
              <a:rPr lang="en-IN" sz="1200" dirty="0"/>
              <a:t>(token, </a:t>
            </a:r>
            <a:r>
              <a:rPr lang="en-IN" sz="1200" dirty="0" err="1"/>
              <a:t>newPassword</a:t>
            </a:r>
            <a:r>
              <a:rPr lang="en-IN" sz="1200" dirty="0"/>
              <a:t>)</a:t>
            </a:r>
          </a:p>
          <a:p>
            <a:r>
              <a:rPr lang="en-IN" sz="1200" dirty="0"/>
              <a:t>        RETURN result</a:t>
            </a:r>
          </a:p>
          <a:p>
            <a:r>
              <a:rPr lang="en-IN" sz="1200" dirty="0"/>
              <a:t>    END FUNCTION</a:t>
            </a:r>
          </a:p>
          <a:p>
            <a:endParaRPr lang="en-IN" sz="1200" dirty="0"/>
          </a:p>
          <a:p>
            <a:r>
              <a:rPr lang="en-IN" sz="1200" dirty="0"/>
              <a:t>END CLASS</a:t>
            </a:r>
          </a:p>
          <a:p>
            <a:r>
              <a:rPr lang="en-IN" sz="1200" dirty="0"/>
              <a:t>CLASS </a:t>
            </a:r>
            <a:r>
              <a:rPr lang="en-IN" sz="1200" dirty="0" err="1"/>
              <a:t>AuthService</a:t>
            </a:r>
            <a:endParaRPr lang="en-IN" sz="1200" dirty="0"/>
          </a:p>
          <a:p>
            <a:endParaRPr lang="en-IN" sz="1200" dirty="0"/>
          </a:p>
          <a:p>
            <a:r>
              <a:rPr lang="en-IN" sz="1200" dirty="0"/>
              <a:t>    FUNCTION </a:t>
            </a:r>
            <a:r>
              <a:rPr lang="en-IN" sz="1200" dirty="0" err="1"/>
              <a:t>resetPassword</a:t>
            </a:r>
            <a:r>
              <a:rPr lang="en-IN" sz="1200" dirty="0"/>
              <a:t>(token, </a:t>
            </a:r>
            <a:r>
              <a:rPr lang="en-IN" sz="1200" dirty="0" err="1"/>
              <a:t>newPassword</a:t>
            </a:r>
            <a:r>
              <a:rPr lang="en-IN" sz="1200" dirty="0"/>
              <a:t>)</a:t>
            </a:r>
          </a:p>
          <a:p>
            <a:r>
              <a:rPr lang="en-IN" sz="1200" dirty="0"/>
              <a:t>        user = find user by reset token</a:t>
            </a:r>
          </a:p>
          <a:p>
            <a:r>
              <a:rPr lang="en-IN" sz="1200" dirty="0"/>
              <a:t>        IF token invalid or expired THEN</a:t>
            </a:r>
          </a:p>
          <a:p>
            <a:r>
              <a:rPr lang="en-IN" sz="1200" dirty="0"/>
              <a:t>            RETURN "Invalid token"</a:t>
            </a:r>
          </a:p>
          <a:p>
            <a:r>
              <a:rPr lang="en-IN" sz="1200" dirty="0"/>
              <a:t>        END IF</a:t>
            </a: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</a:t>
            </a:r>
            <a:r>
              <a:rPr lang="en-IN" sz="1200" dirty="0" err="1">
                <a:ea typeface="Times New Roman" panose="02020603050405020304" pitchFamily="18" charset="0"/>
                <a:cs typeface="Latha" panose="020B0604020202020204" pitchFamily="34" charset="0"/>
              </a:rPr>
              <a:t>encryptedPassword</a:t>
            </a: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= encrypt(</a:t>
            </a:r>
            <a:r>
              <a:rPr lang="en-IN" sz="1200" dirty="0" err="1">
                <a:ea typeface="Times New Roman" panose="02020603050405020304" pitchFamily="18" charset="0"/>
                <a:cs typeface="Latha" panose="020B0604020202020204" pitchFamily="34" charset="0"/>
              </a:rPr>
              <a:t>newPassword</a:t>
            </a: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200" dirty="0" err="1">
                <a:ea typeface="Times New Roman" panose="02020603050405020304" pitchFamily="18" charset="0"/>
                <a:cs typeface="Latha" panose="020B0604020202020204" pitchFamily="34" charset="0"/>
              </a:rPr>
              <a:t>user.password</a:t>
            </a: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200" dirty="0" err="1">
                <a:ea typeface="Times New Roman" panose="02020603050405020304" pitchFamily="18" charset="0"/>
                <a:cs typeface="Latha" panose="020B0604020202020204" pitchFamily="34" charset="0"/>
              </a:rPr>
              <a:t>encryptedPassword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clear reset token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       save user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RETURN "Password reset successful"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 END FUNCTION</a:t>
            </a:r>
            <a:endParaRPr lang="en-IN" sz="12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200" dirty="0"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endParaRPr lang="en-IN" sz="12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A2101F-5E6E-3721-24A7-9271D79E3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091914" cy="529542"/>
          </a:xfrm>
        </p:spPr>
        <p:txBody>
          <a:bodyPr>
            <a:normAutofit fontScale="90000"/>
          </a:bodyPr>
          <a:lstStyle/>
          <a:p>
            <a:r>
              <a:rPr lang="en-IN" b="1" dirty="0"/>
              <a:t>Reset Password Implementation</a:t>
            </a:r>
            <a:br>
              <a:rPr lang="en-IN" b="1" dirty="0"/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1335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C9891-6751-47AC-8441-AE5A5C595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9897" y="1380115"/>
            <a:ext cx="8312237" cy="945641"/>
          </a:xfrm>
        </p:spPr>
        <p:txBody>
          <a:bodyPr>
            <a:normAutofit/>
          </a:bodyPr>
          <a:lstStyle/>
          <a:p>
            <a:r>
              <a:rPr lang="en-US" sz="4800" dirty="0"/>
              <a:t>MODULE-2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891B872-9256-2764-2FBE-AB61CE1F963B}"/>
              </a:ext>
            </a:extLst>
          </p:cNvPr>
          <p:cNvSpPr txBox="1">
            <a:spLocks/>
          </p:cNvSpPr>
          <p:nvPr/>
        </p:nvSpPr>
        <p:spPr>
          <a:xfrm>
            <a:off x="1649897" y="3166109"/>
            <a:ext cx="9107556" cy="137504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66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400" dirty="0">
                <a:solidFill>
                  <a:srgbClr val="002060"/>
                </a:solidFill>
              </a:rPr>
              <a:t>Product </a:t>
            </a:r>
            <a:r>
              <a:rPr lang="en-IN" sz="4400" dirty="0">
                <a:solidFill>
                  <a:srgbClr val="FF0000"/>
                </a:solidFill>
              </a:rPr>
              <a:t>&amp;</a:t>
            </a:r>
            <a:r>
              <a:rPr lang="en-IN" sz="4400" dirty="0">
                <a:solidFill>
                  <a:srgbClr val="002060"/>
                </a:solidFill>
              </a:rPr>
              <a:t> Inventory Management System</a:t>
            </a:r>
            <a:endParaRPr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8912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A95E72-9132-0E45-5D37-0C9C9C45F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D78C90-A951-FF75-DA04-8EB6174B5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To manage product details and track inventory stock in real time.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b="1" dirty="0">
                <a:solidFill>
                  <a:srgbClr val="FF0000"/>
                </a:solidFill>
              </a:rPr>
              <a:t>DESCRIPTIONS</a:t>
            </a:r>
          </a:p>
          <a:p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This module allows the system to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add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Update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delete</a:t>
            </a:r>
          </a:p>
          <a:p>
            <a:r>
              <a:rPr lang="en-US" dirty="0"/>
              <a:t> products and maintain accurate stock levels using stock-in and stock-out operations.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039188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FE7E50-FB31-7D97-6603-514D702D90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sz="5400" dirty="0">
                <a:solidFill>
                  <a:srgbClr val="FF0000"/>
                </a:solidFill>
              </a:rPr>
              <a:t>PRODECT</a:t>
            </a:r>
            <a:r>
              <a:rPr lang="en-IN" sz="5400" dirty="0"/>
              <a:t> MANAGEMENT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C9FBE9A-FF57-CB75-408B-6315B8E33D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7489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C9891-6751-47AC-8441-AE5A5C595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0776" y="502934"/>
            <a:ext cx="4644000" cy="1341602"/>
          </a:xfrm>
        </p:spPr>
        <p:txBody>
          <a:bodyPr>
            <a:normAutofit/>
          </a:bodyPr>
          <a:lstStyle/>
          <a:p>
            <a:r>
              <a:rPr lang="en-US" sz="3600" dirty="0"/>
              <a:t>PURPOSE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FAF84C2-2971-4D8D-8C4C-D89AFA8974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chemeClr val="bg2"/>
          </a:solidFill>
        </p:spPr>
        <p:txBody>
          <a:bodyPr/>
          <a:lstStyle/>
          <a:p>
            <a:r>
              <a:rPr lang="en-IN" dirty="0"/>
              <a:t>FEATURES IMPLEMENTED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3E92E-7C10-4FDF-B7B0-BF5A5A7DC5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79253" y="1966451"/>
            <a:ext cx="4644001" cy="4388615"/>
          </a:xfrm>
        </p:spPr>
        <p:txBody>
          <a:bodyPr/>
          <a:lstStyle/>
          <a:p>
            <a:pPr marL="0" indent="0">
              <a:buNone/>
            </a:pPr>
            <a:endParaRPr lang="en-US" b="1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 new products to the system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Edit existing product details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Delete products if no longer required</a:t>
            </a:r>
          </a:p>
          <a:p>
            <a:endParaRPr lang="en-US" dirty="0"/>
          </a:p>
          <a:p>
            <a:endParaRPr lang="en-US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name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Suppliers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Reorder Level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Stock Transactions</a:t>
            </a:r>
          </a:p>
          <a:p>
            <a:endParaRPr lang="en-US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822AEDB6-A53D-8BF5-AF90-E3B8F894D6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113" r="13113"/>
          <a:stretch>
            <a:fillRect/>
          </a:stretch>
        </p:blipFill>
        <p:spPr>
          <a:xfrm>
            <a:off x="806245" y="668595"/>
            <a:ext cx="4646651" cy="4300970"/>
          </a:xfrm>
        </p:spPr>
      </p:pic>
    </p:spTree>
    <p:extLst>
      <p:ext uri="{BB962C8B-B14F-4D97-AF65-F5344CB8AC3E}">
        <p14:creationId xmlns:p14="http://schemas.microsoft.com/office/powerpoint/2010/main" val="38908840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C2B0D-F8C7-2B56-EA2B-FF8FE8283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Main Classes in this Module is:</a:t>
            </a:r>
            <a:br>
              <a:rPr lang="en-IN" b="1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469AC-E865-85B5-45D4-6432E63EB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4672"/>
            <a:ext cx="4810539" cy="3554468"/>
          </a:xfrm>
        </p:spPr>
        <p:txBody>
          <a:bodyPr/>
          <a:lstStyle/>
          <a:p>
            <a:pPr marL="0" indent="0">
              <a:buNone/>
            </a:pPr>
            <a:endParaRPr lang="en-IN" b="1" dirty="0"/>
          </a:p>
          <a:p>
            <a:endParaRPr lang="en-IN" dirty="0"/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2">
                    <a:lumMod val="10000"/>
                  </a:schemeClr>
                </a:solidFill>
              </a:rPr>
              <a:t>Product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2">
                    <a:lumMod val="10000"/>
                  </a:schemeClr>
                </a:solidFill>
              </a:rPr>
              <a:t>Product Controller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2">
                    <a:lumMod val="10000"/>
                  </a:schemeClr>
                </a:solidFill>
              </a:rPr>
              <a:t>Product Service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chemeClr val="bg2">
                    <a:lumMod val="10000"/>
                  </a:schemeClr>
                </a:solidFill>
              </a:rPr>
              <a:t>Product </a:t>
            </a:r>
            <a:r>
              <a:rPr lang="en-IN" dirty="0" err="1">
                <a:solidFill>
                  <a:schemeClr val="bg2">
                    <a:lumMod val="10000"/>
                  </a:schemeClr>
                </a:solidFill>
              </a:rPr>
              <a:t>Respository</a:t>
            </a:r>
            <a:endParaRPr lang="en-IN" dirty="0">
              <a:solidFill>
                <a:schemeClr val="bg2">
                  <a:lumMod val="10000"/>
                </a:schemeClr>
              </a:solidFill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C22CCB-F42A-EA06-71C3-CA64D57AF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8652" y="1358900"/>
            <a:ext cx="6210300" cy="4140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BE2686-312B-DA9D-BBEA-91DFA4BE1EBA}"/>
              </a:ext>
            </a:extLst>
          </p:cNvPr>
          <p:cNvSpPr/>
          <p:nvPr/>
        </p:nvSpPr>
        <p:spPr>
          <a:xfrm>
            <a:off x="763657" y="5309579"/>
            <a:ext cx="5232952" cy="8112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IN" dirty="0"/>
              <a:t> </a:t>
            </a:r>
            <a:r>
              <a:rPr lang="en-US" altLang="en-US" sz="1600" b="1" dirty="0">
                <a:latin typeface="Arial" panose="020B0604020202020204" pitchFamily="34" charset="0"/>
              </a:rPr>
              <a:t>Product</a:t>
            </a:r>
            <a:r>
              <a:rPr lang="en-US" altLang="en-US" sz="1600" dirty="0">
                <a:latin typeface="Arial" panose="020B0604020202020204" pitchFamily="34" charset="0"/>
              </a:rPr>
              <a:t> stores all product-related information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Product Controller</a:t>
            </a:r>
            <a:r>
              <a:rPr lang="en-US" altLang="en-US" sz="1600" dirty="0">
                <a:latin typeface="Arial" panose="020B0604020202020204" pitchFamily="34" charset="0"/>
              </a:rPr>
              <a:t> receives user requests from the UI</a:t>
            </a:r>
            <a:endParaRPr lang="en-IN" sz="16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43152-A697-1185-9C9F-FF1DA54DEFF8}"/>
              </a:ext>
            </a:extLst>
          </p:cNvPr>
          <p:cNvSpPr/>
          <p:nvPr/>
        </p:nvSpPr>
        <p:spPr>
          <a:xfrm>
            <a:off x="5996609" y="5301723"/>
            <a:ext cx="6082748" cy="8112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IN" dirty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IN" dirty="0"/>
              <a:t> </a:t>
            </a:r>
            <a:r>
              <a:rPr lang="en-US" altLang="en-US" sz="1600" b="1" dirty="0">
                <a:latin typeface="Arial" panose="020B0604020202020204" pitchFamily="34" charset="0"/>
              </a:rPr>
              <a:t>Product Service</a:t>
            </a:r>
            <a:r>
              <a:rPr lang="en-US" altLang="en-US" sz="1600" dirty="0">
                <a:latin typeface="Arial" panose="020B0604020202020204" pitchFamily="34" charset="0"/>
              </a:rPr>
              <a:t> contains business logic for product operations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600" b="1" dirty="0">
                <a:latin typeface="Arial" panose="020B0604020202020204" pitchFamily="34" charset="0"/>
              </a:rPr>
              <a:t>Product Repository</a:t>
            </a:r>
            <a:r>
              <a:rPr lang="en-US" altLang="en-US" sz="1600" dirty="0">
                <a:latin typeface="Arial" panose="020B0604020202020204" pitchFamily="34" charset="0"/>
              </a:rPr>
              <a:t> handles database operations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48734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E29A5C-7F56-3994-29D3-9092DCD2F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8080" y="261173"/>
            <a:ext cx="4383157" cy="1485900"/>
          </a:xfrm>
        </p:spPr>
        <p:txBody>
          <a:bodyPr/>
          <a:lstStyle/>
          <a:p>
            <a:r>
              <a:rPr lang="en-IN" dirty="0"/>
              <a:t>Product Flow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8160A5-E5C2-A509-77A9-CCBD57937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485879"/>
            <a:ext cx="5564666" cy="28484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72C947-9C21-CB26-9285-ECB3802E1283}"/>
              </a:ext>
            </a:extLst>
          </p:cNvPr>
          <p:cNvSpPr/>
          <p:nvPr/>
        </p:nvSpPr>
        <p:spPr>
          <a:xfrm>
            <a:off x="10181354" y="2770804"/>
            <a:ext cx="1582891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DATABASE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1A1D63-8183-86DD-B5C0-8357F075AFAF}"/>
              </a:ext>
            </a:extLst>
          </p:cNvPr>
          <p:cNvSpPr/>
          <p:nvPr/>
        </p:nvSpPr>
        <p:spPr>
          <a:xfrm>
            <a:off x="6912162" y="2770805"/>
            <a:ext cx="2538704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PRODUCTSERVICE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B9C0F40-D0BE-041A-1B0D-71C4CF31828E}"/>
              </a:ext>
            </a:extLst>
          </p:cNvPr>
          <p:cNvSpPr/>
          <p:nvPr/>
        </p:nvSpPr>
        <p:spPr>
          <a:xfrm>
            <a:off x="3215885" y="2770805"/>
            <a:ext cx="3193774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PRODUCTCONTROLLER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89E8CD-C047-77BE-932D-9F0CD5F0AB63}"/>
              </a:ext>
            </a:extLst>
          </p:cNvPr>
          <p:cNvSpPr/>
          <p:nvPr/>
        </p:nvSpPr>
        <p:spPr>
          <a:xfrm>
            <a:off x="1130491" y="2770806"/>
            <a:ext cx="1582891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1A2F94-D6AF-9C0B-D8A8-0DC7E72809AD}"/>
              </a:ext>
            </a:extLst>
          </p:cNvPr>
          <p:cNvSpPr txBox="1"/>
          <p:nvPr/>
        </p:nvSpPr>
        <p:spPr>
          <a:xfrm>
            <a:off x="1434295" y="3938654"/>
            <a:ext cx="2783785" cy="14362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Purpose</a:t>
            </a:r>
            <a:endParaRPr lang="en-IN" sz="16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Manage products</a:t>
            </a:r>
            <a:endParaRPr lang="en-IN" sz="16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Track stock levels</a:t>
            </a:r>
            <a:endParaRPr lang="en-IN" sz="16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07000"/>
              </a:lnSpc>
              <a:spcAft>
                <a:spcPts val="800"/>
              </a:spcAft>
              <a:buSzPts val="1000"/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16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Prevent duplicate items</a:t>
            </a:r>
            <a:endParaRPr lang="en-IN" sz="14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2488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AF4B2-1DB7-414F-A4A4-4F72BEAFA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Product &amp; </a:t>
            </a:r>
            <a:r>
              <a:rPr lang="en-US" sz="2800" dirty="0" err="1"/>
              <a:t>ProductController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122207-32B9-8AA3-3D3E-BF3154E48564}"/>
              </a:ext>
            </a:extLst>
          </p:cNvPr>
          <p:cNvSpPr/>
          <p:nvPr/>
        </p:nvSpPr>
        <p:spPr>
          <a:xfrm>
            <a:off x="1064757" y="2523908"/>
            <a:ext cx="4858460" cy="322027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 CLASS Product</a:t>
            </a:r>
            <a:br>
              <a:rPr lang="en-IN" dirty="0"/>
            </a:br>
            <a:r>
              <a:rPr lang="en-IN" dirty="0"/>
              <a:t>    </a:t>
            </a:r>
            <a:r>
              <a:rPr lang="en-IN" dirty="0" err="1"/>
              <a:t>productId</a:t>
            </a:r>
            <a:br>
              <a:rPr lang="en-IN" dirty="0"/>
            </a:br>
            <a:r>
              <a:rPr lang="en-IN" dirty="0"/>
              <a:t>    </a:t>
            </a:r>
            <a:r>
              <a:rPr lang="en-IN" dirty="0" err="1"/>
              <a:t>sku</a:t>
            </a:r>
            <a:br>
              <a:rPr lang="en-IN" dirty="0"/>
            </a:br>
            <a:r>
              <a:rPr lang="en-IN" dirty="0"/>
              <a:t>    name</a:t>
            </a:r>
            <a:br>
              <a:rPr lang="en-IN" dirty="0"/>
            </a:br>
            <a:r>
              <a:rPr lang="en-IN" dirty="0"/>
              <a:t>    category</a:t>
            </a:r>
            <a:br>
              <a:rPr lang="en-IN" dirty="0"/>
            </a:br>
            <a:r>
              <a:rPr lang="en-IN" dirty="0"/>
              <a:t>    supplier</a:t>
            </a:r>
            <a:br>
              <a:rPr lang="en-IN" dirty="0"/>
            </a:br>
            <a:r>
              <a:rPr lang="en-IN" dirty="0"/>
              <a:t>    </a:t>
            </a:r>
            <a:r>
              <a:rPr lang="en-IN" dirty="0" err="1"/>
              <a:t>unitPrice</a:t>
            </a:r>
            <a:br>
              <a:rPr lang="en-IN" dirty="0"/>
            </a:br>
            <a:r>
              <a:rPr lang="en-IN" dirty="0"/>
              <a:t>    </a:t>
            </a:r>
            <a:r>
              <a:rPr lang="en-IN" dirty="0" err="1"/>
              <a:t>stockQuantity</a:t>
            </a:r>
            <a:br>
              <a:rPr lang="en-IN" dirty="0"/>
            </a:br>
            <a:r>
              <a:rPr lang="en-IN" dirty="0"/>
              <a:t>    </a:t>
            </a:r>
            <a:r>
              <a:rPr lang="en-IN" dirty="0" err="1"/>
              <a:t>minStockLevel</a:t>
            </a:r>
            <a:br>
              <a:rPr lang="en-IN" dirty="0"/>
            </a:br>
            <a:r>
              <a:rPr lang="en-IN" dirty="0"/>
              <a:t>END CLASS</a:t>
            </a:r>
            <a:br>
              <a:rPr lang="en-IN" dirty="0"/>
            </a:br>
            <a:endParaRPr lang="en-IN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98C421-3FB6-D5DE-36BC-A6482BCCE6B2}"/>
              </a:ext>
            </a:extLst>
          </p:cNvPr>
          <p:cNvSpPr/>
          <p:nvPr/>
        </p:nvSpPr>
        <p:spPr>
          <a:xfrm>
            <a:off x="6714000" y="1758950"/>
            <a:ext cx="4858460" cy="454245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</a:t>
            </a:r>
            <a:r>
              <a:rPr lang="en-IN" sz="1400" b="1" dirty="0">
                <a:solidFill>
                  <a:srgbClr val="FF0000"/>
                </a:solidFill>
              </a:rPr>
              <a:t>Pseudocode</a:t>
            </a:r>
          </a:p>
          <a:p>
            <a:r>
              <a:rPr lang="en-IN" sz="1400" dirty="0"/>
              <a:t>CLASS </a:t>
            </a:r>
            <a:r>
              <a:rPr lang="en-IN" sz="1400" dirty="0" err="1"/>
              <a:t>ProductController</a:t>
            </a:r>
            <a:endParaRPr lang="en-IN" sz="1400" dirty="0"/>
          </a:p>
          <a:p>
            <a:r>
              <a:rPr lang="en-IN" sz="1400" dirty="0"/>
              <a:t>FUNCTION </a:t>
            </a:r>
            <a:r>
              <a:rPr lang="en-IN" sz="1400" dirty="0" err="1"/>
              <a:t>addProduct</a:t>
            </a:r>
            <a:r>
              <a:rPr lang="en-IN" sz="1400" dirty="0"/>
              <a:t>(</a:t>
            </a:r>
            <a:r>
              <a:rPr lang="en-IN" sz="1400" dirty="0" err="1"/>
              <a:t>productData</a:t>
            </a:r>
            <a:r>
              <a:rPr lang="en-IN" sz="1400" dirty="0"/>
              <a:t>)</a:t>
            </a:r>
          </a:p>
          <a:p>
            <a:r>
              <a:rPr lang="en-IN" sz="1400" dirty="0"/>
              <a:t>        </a:t>
            </a:r>
            <a:r>
              <a:rPr lang="en-IN" sz="1400" dirty="0" err="1"/>
              <a:t>ProductService.addProduct</a:t>
            </a:r>
            <a:r>
              <a:rPr lang="en-IN" sz="1400" dirty="0"/>
              <a:t>(</a:t>
            </a:r>
            <a:r>
              <a:rPr lang="en-IN" sz="1400" dirty="0" err="1"/>
              <a:t>productData</a:t>
            </a:r>
            <a:r>
              <a:rPr lang="en-IN" sz="1400" dirty="0"/>
              <a:t>)</a:t>
            </a:r>
          </a:p>
          <a:p>
            <a:r>
              <a:rPr lang="en-IN" sz="1400" dirty="0"/>
              <a:t>    END FUNCTION</a:t>
            </a:r>
          </a:p>
          <a:p>
            <a:endParaRPr lang="en-IN" sz="1400" dirty="0"/>
          </a:p>
          <a:p>
            <a:r>
              <a:rPr lang="en-IN" sz="1400" dirty="0"/>
              <a:t>    FUNCTION </a:t>
            </a:r>
            <a:r>
              <a:rPr lang="en-IN" sz="1400" dirty="0" err="1"/>
              <a:t>stockIn</a:t>
            </a:r>
            <a:r>
              <a:rPr lang="en-IN" sz="1400" dirty="0"/>
              <a:t>(</a:t>
            </a:r>
            <a:r>
              <a:rPr lang="en-IN" sz="1400" dirty="0" err="1"/>
              <a:t>productId</a:t>
            </a:r>
            <a:r>
              <a:rPr lang="en-IN" sz="1400" dirty="0"/>
              <a:t>, quantity)</a:t>
            </a:r>
          </a:p>
          <a:p>
            <a:r>
              <a:rPr lang="en-IN" sz="1400" dirty="0"/>
              <a:t>        </a:t>
            </a:r>
            <a:r>
              <a:rPr lang="en-IN" sz="1400" dirty="0" err="1"/>
              <a:t>ProductService.increaseStock</a:t>
            </a:r>
            <a:r>
              <a:rPr lang="en-IN" sz="1400" dirty="0"/>
              <a:t>(</a:t>
            </a:r>
            <a:r>
              <a:rPr lang="en-IN" sz="1400" dirty="0" err="1"/>
              <a:t>productId</a:t>
            </a:r>
            <a:r>
              <a:rPr lang="en-IN" sz="1400" dirty="0"/>
              <a:t>, quantity)</a:t>
            </a:r>
          </a:p>
          <a:p>
            <a:r>
              <a:rPr lang="en-IN" sz="1400" dirty="0"/>
              <a:t>    END FUNCTION</a:t>
            </a:r>
          </a:p>
          <a:p>
            <a:endParaRPr lang="en-IN" sz="1400" dirty="0"/>
          </a:p>
          <a:p>
            <a:r>
              <a:rPr lang="en-IN" sz="1400" dirty="0"/>
              <a:t>    FUNCTION </a:t>
            </a:r>
            <a:r>
              <a:rPr lang="en-IN" sz="1400" dirty="0" err="1"/>
              <a:t>stockOut</a:t>
            </a:r>
            <a:r>
              <a:rPr lang="en-IN" sz="1400" dirty="0"/>
              <a:t>(</a:t>
            </a:r>
            <a:r>
              <a:rPr lang="en-IN" sz="1400" dirty="0" err="1"/>
              <a:t>productId</a:t>
            </a:r>
            <a:r>
              <a:rPr lang="en-IN" sz="1400" dirty="0"/>
              <a:t>, quantity)</a:t>
            </a:r>
          </a:p>
          <a:p>
            <a:r>
              <a:rPr lang="en-IN" sz="1400" dirty="0"/>
              <a:t>        </a:t>
            </a:r>
            <a:r>
              <a:rPr lang="en-IN" sz="1400" dirty="0" err="1"/>
              <a:t>ProductService.decreaseStock</a:t>
            </a:r>
            <a:r>
              <a:rPr lang="en-IN" sz="1400" dirty="0"/>
              <a:t>(</a:t>
            </a:r>
            <a:r>
              <a:rPr lang="en-IN" sz="1400" dirty="0" err="1"/>
              <a:t>productId</a:t>
            </a:r>
            <a:r>
              <a:rPr lang="en-IN" sz="1400" dirty="0"/>
              <a:t>, quantity)</a:t>
            </a:r>
          </a:p>
          <a:p>
            <a:r>
              <a:rPr lang="en-IN" sz="1400" dirty="0"/>
              <a:t>    END FUNCTION</a:t>
            </a:r>
          </a:p>
          <a:p>
            <a:r>
              <a:rPr lang="en-IN" sz="1400" dirty="0"/>
              <a:t>END CLASS</a:t>
            </a:r>
          </a:p>
          <a:p>
            <a:endParaRPr lang="en-IN" sz="1400" dirty="0"/>
          </a:p>
          <a:p>
            <a:r>
              <a:rPr lang="en-IN" sz="1400" b="1" dirty="0"/>
              <a:t>Explanation</a:t>
            </a:r>
            <a:endParaRPr lang="en-IN" sz="1400" dirty="0"/>
          </a:p>
          <a:p>
            <a:pPr lvl="0"/>
            <a:r>
              <a:rPr lang="en-IN" sz="1400" dirty="0"/>
              <a:t>Receives UI requests</a:t>
            </a:r>
          </a:p>
          <a:p>
            <a:pPr lvl="0"/>
            <a:r>
              <a:rPr lang="en-IN" sz="1400" dirty="0"/>
              <a:t>Sends work to service layer</a:t>
            </a:r>
          </a:p>
          <a:p>
            <a:pPr lvl="0"/>
            <a:r>
              <a:rPr lang="en-IN" sz="1400" dirty="0"/>
              <a:t>Does not touch database directly</a:t>
            </a:r>
            <a:br>
              <a:rPr lang="en-IN" dirty="0"/>
            </a:br>
            <a:endParaRPr lang="en-IN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7008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28594-E3E7-4921-BB26-C93A4252F5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/>
              <a:t>MODULE -1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CAE2CE-F5D8-4BB6-A52B-9737F0CA11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b="1" dirty="0"/>
              <a:t>Authentication </a:t>
            </a:r>
            <a:r>
              <a:rPr lang="en-IN" b="1" dirty="0">
                <a:solidFill>
                  <a:srgbClr val="FF0000"/>
                </a:solidFill>
              </a:rPr>
              <a:t>&amp;</a:t>
            </a:r>
            <a:r>
              <a:rPr lang="en-IN" b="1" dirty="0"/>
              <a:t> Role Control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24638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20B7DAC-5A3D-938F-D84A-C857FF344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254F151-7646-CFF3-B09F-73682AA44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3F25DC1-09B6-278D-3FE6-F418549A5265}"/>
              </a:ext>
            </a:extLst>
          </p:cNvPr>
          <p:cNvSpPr/>
          <p:nvPr/>
        </p:nvSpPr>
        <p:spPr>
          <a:xfrm>
            <a:off x="238539" y="248479"/>
            <a:ext cx="5029200" cy="540688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. </a:t>
            </a:r>
            <a:r>
              <a:rPr lang="en-IN" sz="1600" b="1" dirty="0" err="1">
                <a:solidFill>
                  <a:schemeClr val="tx2">
                    <a:lumMod val="10000"/>
                  </a:schemeClr>
                </a:solidFill>
              </a:rPr>
              <a:t>ProductService</a:t>
            </a:r>
            <a:r>
              <a:rPr lang="en-IN" sz="1600" b="1" dirty="0">
                <a:solidFill>
                  <a:schemeClr val="tx2">
                    <a:lumMod val="10000"/>
                  </a:schemeClr>
                </a:solidFill>
              </a:rPr>
              <a:t> Class</a:t>
            </a:r>
            <a:br>
              <a:rPr lang="en-IN" sz="1600" b="1" dirty="0">
                <a:solidFill>
                  <a:schemeClr val="tx2">
                    <a:lumMod val="10000"/>
                  </a:schemeClr>
                </a:solidFill>
              </a:rPr>
            </a:br>
            <a:r>
              <a:rPr lang="en-IN" sz="1600" b="1" dirty="0">
                <a:solidFill>
                  <a:schemeClr val="tx2">
                    <a:lumMod val="10000"/>
                  </a:schemeClr>
                </a:solidFill>
              </a:rPr>
              <a:t>Pseudocode</a:t>
            </a:r>
            <a:br>
              <a:rPr lang="en-IN" sz="1600" b="1" dirty="0">
                <a:solidFill>
                  <a:schemeClr val="tx2">
                    <a:lumMod val="10000"/>
                  </a:schemeClr>
                </a:solidFill>
              </a:rPr>
            </a:br>
            <a:br>
              <a:rPr lang="en-IN" sz="1600" dirty="0"/>
            </a:br>
            <a:r>
              <a:rPr lang="en-IN" sz="1600" dirty="0"/>
              <a:t>CLASS </a:t>
            </a:r>
            <a:r>
              <a:rPr lang="en-IN" sz="1600" dirty="0" err="1"/>
              <a:t>ProductService</a:t>
            </a:r>
            <a:br>
              <a:rPr lang="en-IN" sz="1600" dirty="0"/>
            </a:br>
            <a:r>
              <a:rPr lang="en-IN" sz="1600" dirty="0"/>
              <a:t> </a:t>
            </a:r>
            <a:br>
              <a:rPr lang="en-IN" sz="1600" dirty="0"/>
            </a:br>
            <a:r>
              <a:rPr lang="en-IN" sz="1600" dirty="0"/>
              <a:t>    FUNCTION </a:t>
            </a:r>
            <a:r>
              <a:rPr lang="en-IN" sz="1600" dirty="0" err="1"/>
              <a:t>addProduct</a:t>
            </a:r>
            <a:r>
              <a:rPr lang="en-IN" sz="1600" dirty="0"/>
              <a:t>(</a:t>
            </a:r>
            <a:r>
              <a:rPr lang="en-IN" sz="1600" dirty="0" err="1"/>
              <a:t>productData</a:t>
            </a:r>
            <a:r>
              <a:rPr lang="en-IN" sz="1600" dirty="0"/>
              <a:t>)</a:t>
            </a:r>
            <a:br>
              <a:rPr lang="en-IN" sz="1600" dirty="0"/>
            </a:br>
            <a:r>
              <a:rPr lang="en-IN" sz="1600" dirty="0"/>
              <a:t>        IF product SKU not exists THEN</a:t>
            </a:r>
            <a:br>
              <a:rPr lang="en-IN" sz="1600" dirty="0"/>
            </a:br>
            <a:r>
              <a:rPr lang="en-IN" sz="1600" dirty="0"/>
              <a:t>            save product</a:t>
            </a:r>
            <a:br>
              <a:rPr lang="en-IN" sz="1600" dirty="0"/>
            </a:br>
            <a:r>
              <a:rPr lang="en-IN" sz="1600" dirty="0"/>
              <a:t>        ELSE</a:t>
            </a:r>
            <a:br>
              <a:rPr lang="en-IN" sz="1600" dirty="0"/>
            </a:br>
            <a:r>
              <a:rPr lang="en-IN" sz="1600" dirty="0"/>
              <a:t>            RETURN "Duplicate Product"</a:t>
            </a:r>
            <a:br>
              <a:rPr lang="en-IN" sz="1600" dirty="0"/>
            </a:br>
            <a:r>
              <a:rPr lang="en-IN" sz="1600" dirty="0"/>
              <a:t>        END IF</a:t>
            </a:r>
            <a:br>
              <a:rPr lang="en-IN" sz="1600" dirty="0"/>
            </a:br>
            <a:r>
              <a:rPr lang="en-IN" sz="1600" dirty="0"/>
              <a:t>    END FUNCTION</a:t>
            </a:r>
            <a:br>
              <a:rPr lang="en-IN" sz="1600" dirty="0"/>
            </a:br>
            <a:r>
              <a:rPr lang="en-IN" sz="1600" dirty="0"/>
              <a:t> </a:t>
            </a:r>
            <a:br>
              <a:rPr lang="en-IN" sz="1600" dirty="0"/>
            </a:br>
            <a:r>
              <a:rPr lang="en-IN" sz="1600" dirty="0"/>
              <a:t>    </a:t>
            </a:r>
            <a:r>
              <a:rPr lang="en-IN" sz="1600" dirty="0" err="1"/>
              <a:t>FUNCTION</a:t>
            </a:r>
            <a:r>
              <a:rPr lang="en-IN" sz="1600" dirty="0"/>
              <a:t> </a:t>
            </a:r>
            <a:r>
              <a:rPr lang="en-IN" sz="1600" dirty="0" err="1"/>
              <a:t>increaseStock</a:t>
            </a:r>
            <a:r>
              <a:rPr lang="en-IN" sz="1600" dirty="0"/>
              <a:t>(</a:t>
            </a:r>
            <a:r>
              <a:rPr lang="en-IN" sz="1600" dirty="0" err="1"/>
              <a:t>productId</a:t>
            </a:r>
            <a:r>
              <a:rPr lang="en-IN" sz="1600" dirty="0"/>
              <a:t>, quantity)</a:t>
            </a:r>
            <a:br>
              <a:rPr lang="en-IN" sz="1600" dirty="0"/>
            </a:br>
            <a:r>
              <a:rPr lang="en-IN" sz="1600" dirty="0"/>
              <a:t>        </a:t>
            </a:r>
            <a:r>
              <a:rPr lang="en-IN" sz="1600" dirty="0" err="1"/>
              <a:t>product.stock</a:t>
            </a:r>
            <a:r>
              <a:rPr lang="en-IN" sz="1600" dirty="0"/>
              <a:t> += quantity</a:t>
            </a:r>
            <a:br>
              <a:rPr lang="en-IN" sz="1600" dirty="0"/>
            </a:br>
            <a:r>
              <a:rPr lang="en-IN" sz="1600" dirty="0"/>
              <a:t>        save product</a:t>
            </a:r>
            <a:br>
              <a:rPr lang="en-IN" sz="1600" dirty="0"/>
            </a:br>
            <a:r>
              <a:rPr lang="en-IN" sz="1600" dirty="0"/>
              <a:t>        TransactionService.log("STOCK_IN", </a:t>
            </a:r>
            <a:r>
              <a:rPr lang="en-IN" sz="1600" dirty="0" err="1"/>
              <a:t>productId</a:t>
            </a:r>
            <a:r>
              <a:rPr lang="en-IN" sz="1600" dirty="0"/>
              <a:t>, quantity)</a:t>
            </a:r>
            <a:br>
              <a:rPr lang="en-IN" sz="1600" dirty="0"/>
            </a:br>
            <a:r>
              <a:rPr lang="en-IN" sz="1600" dirty="0"/>
              <a:t>        </a:t>
            </a:r>
            <a:r>
              <a:rPr lang="en-IN" sz="1600" dirty="0" err="1"/>
              <a:t>AlertService.checkLowStock</a:t>
            </a:r>
            <a:r>
              <a:rPr lang="en-IN" sz="1600" dirty="0"/>
              <a:t>(product)</a:t>
            </a:r>
            <a:br>
              <a:rPr lang="en-IN" sz="1600" dirty="0"/>
            </a:br>
            <a:r>
              <a:rPr lang="en-IN" sz="1600" dirty="0"/>
              <a:t>    END FUNCTION</a:t>
            </a:r>
            <a:br>
              <a:rPr lang="en-IN" sz="1600" dirty="0"/>
            </a:b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E6B6D70-5AC8-09BD-48A2-3493F3D4ABDE}"/>
              </a:ext>
            </a:extLst>
          </p:cNvPr>
          <p:cNvSpPr/>
          <p:nvPr/>
        </p:nvSpPr>
        <p:spPr>
          <a:xfrm>
            <a:off x="5579165" y="245166"/>
            <a:ext cx="4678018" cy="54102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</a:t>
            </a:r>
            <a:r>
              <a:rPr lang="en-IN" sz="1600" dirty="0"/>
              <a:t>FUNCTION </a:t>
            </a:r>
            <a:r>
              <a:rPr lang="en-IN" sz="1600" dirty="0" err="1"/>
              <a:t>decreaseStock</a:t>
            </a:r>
            <a:r>
              <a:rPr lang="en-IN" sz="1600" dirty="0"/>
              <a:t>(</a:t>
            </a:r>
            <a:r>
              <a:rPr lang="en-IN" sz="1600" dirty="0" err="1"/>
              <a:t>productId</a:t>
            </a:r>
            <a:r>
              <a:rPr lang="en-IN" sz="1600" dirty="0"/>
              <a:t>, quantity)</a:t>
            </a:r>
          </a:p>
          <a:p>
            <a:r>
              <a:rPr lang="en-IN" sz="1600" dirty="0"/>
              <a:t>        IF </a:t>
            </a:r>
            <a:r>
              <a:rPr lang="en-IN" sz="1600" dirty="0" err="1"/>
              <a:t>product.stock</a:t>
            </a:r>
            <a:r>
              <a:rPr lang="en-IN" sz="1600" dirty="0"/>
              <a:t> &gt;= quantity THEN</a:t>
            </a:r>
          </a:p>
          <a:p>
            <a:r>
              <a:rPr lang="en-IN" sz="1600" dirty="0"/>
              <a:t>            </a:t>
            </a:r>
            <a:r>
              <a:rPr lang="en-IN" sz="1600" dirty="0" err="1"/>
              <a:t>product.stock</a:t>
            </a:r>
            <a:r>
              <a:rPr lang="en-IN" sz="1600" dirty="0"/>
              <a:t> -= quantity</a:t>
            </a:r>
          </a:p>
          <a:p>
            <a:r>
              <a:rPr lang="en-IN" sz="1600" dirty="0"/>
              <a:t>            save product</a:t>
            </a:r>
          </a:p>
          <a:p>
            <a:r>
              <a:rPr lang="en-IN" sz="1600" dirty="0"/>
              <a:t>            TransactionService.log("STOCK_OUT", </a:t>
            </a:r>
            <a:r>
              <a:rPr lang="en-IN" sz="1600" dirty="0" err="1"/>
              <a:t>productId</a:t>
            </a:r>
            <a:r>
              <a:rPr lang="en-IN" sz="1600" dirty="0"/>
              <a:t>, quantity)</a:t>
            </a:r>
          </a:p>
          <a:p>
            <a:r>
              <a:rPr lang="en-IN" sz="1600" dirty="0"/>
              <a:t>            </a:t>
            </a:r>
            <a:r>
              <a:rPr lang="en-IN" sz="1600" dirty="0" err="1"/>
              <a:t>AlertService.checkLowStock</a:t>
            </a:r>
            <a:r>
              <a:rPr lang="en-IN" sz="1600" dirty="0"/>
              <a:t>(product)</a:t>
            </a:r>
          </a:p>
          <a:p>
            <a:r>
              <a:rPr lang="en-IN" sz="1600" dirty="0"/>
              <a:t>        ELSE</a:t>
            </a:r>
          </a:p>
          <a:p>
            <a:r>
              <a:rPr lang="en-IN" sz="1600" dirty="0"/>
              <a:t>            RETURN "Insufficient Stock"</a:t>
            </a:r>
          </a:p>
          <a:p>
            <a:r>
              <a:rPr lang="en-IN" sz="1600" dirty="0"/>
              <a:t>        END IF</a:t>
            </a:r>
          </a:p>
          <a:p>
            <a:r>
              <a:rPr lang="en-IN" sz="1600" dirty="0"/>
              <a:t>    END FUNCTION</a:t>
            </a:r>
          </a:p>
          <a:p>
            <a:r>
              <a:rPr lang="en-IN" sz="1600" dirty="0"/>
              <a:t>END CLASS</a:t>
            </a:r>
          </a:p>
          <a:p>
            <a:endParaRPr lang="en-IN" sz="1600" dirty="0"/>
          </a:p>
          <a:p>
            <a:r>
              <a:rPr lang="en-IN" sz="1600" b="1" dirty="0"/>
              <a:t>Explanation</a:t>
            </a:r>
          </a:p>
          <a:p>
            <a:r>
              <a:rPr lang="en-IN" sz="1600" dirty="0"/>
              <a:t>•Central inventory logic</a:t>
            </a:r>
          </a:p>
          <a:p>
            <a:r>
              <a:rPr lang="en-IN" sz="1600" dirty="0"/>
              <a:t>•Updates stock</a:t>
            </a:r>
          </a:p>
          <a:p>
            <a:r>
              <a:rPr lang="en-IN" sz="1600" dirty="0"/>
              <a:t>•Logs transactions</a:t>
            </a:r>
          </a:p>
          <a:p>
            <a:r>
              <a:rPr lang="en-IN" sz="1600" dirty="0"/>
              <a:t>•Triggers alerts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253136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187F3-6B4A-40F1-BCC1-2E7D4A05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Ending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83C47-D968-460C-9EA4-09143A053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Tahoma" panose="020B0604030504040204" pitchFamily="34" charset="0"/>
                <a:cs typeface="Tahoma" panose="020B0604030504040204" pitchFamily="34" charset="0"/>
              </a:rPr>
              <a:t>Put your last thoughts or wrap up here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7A3BF9C-1C30-C315-A635-BA8E6159FE50}"/>
              </a:ext>
            </a:extLst>
          </p:cNvPr>
          <p:cNvSpPr/>
          <p:nvPr/>
        </p:nvSpPr>
        <p:spPr>
          <a:xfrm>
            <a:off x="238539" y="248479"/>
            <a:ext cx="5029200" cy="540688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dirty="0"/>
              <a:t> . </a:t>
            </a:r>
            <a:r>
              <a:rPr lang="en-IN" sz="1600" b="1" kern="0" dirty="0">
                <a:ea typeface="Times New Roman" panose="02020603050405020304" pitchFamily="18" charset="0"/>
                <a:cs typeface="Latha" panose="020B0604020202020204" pitchFamily="34" charset="0"/>
              </a:rPr>
              <a:t>.</a:t>
            </a:r>
            <a:r>
              <a:rPr lang="en-IN" sz="1600" b="1" kern="0" dirty="0" err="1">
                <a:ea typeface="Times New Roman" panose="02020603050405020304" pitchFamily="18" charset="0"/>
                <a:cs typeface="Latha" panose="020B0604020202020204" pitchFamily="34" charset="0"/>
              </a:rPr>
              <a:t>ProductRepository</a:t>
            </a:r>
            <a:r>
              <a:rPr lang="en-IN" sz="1600" b="1" kern="0" dirty="0">
                <a:ea typeface="Times New Roman" panose="02020603050405020304" pitchFamily="18" charset="0"/>
                <a:cs typeface="Latha" panose="020B0604020202020204" pitchFamily="34" charset="0"/>
              </a:rPr>
              <a:t> Class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</a:pPr>
            <a:r>
              <a:rPr lang="en-IN" sz="1600" b="1" kern="0" dirty="0">
                <a:ea typeface="Times New Roman" panose="02020603050405020304" pitchFamily="18" charset="0"/>
                <a:cs typeface="Latha" panose="020B0604020202020204" pitchFamily="34" charset="0"/>
              </a:rPr>
              <a:t>Pseudocode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CLASS </a:t>
            </a:r>
            <a:r>
              <a:rPr lang="en-IN" sz="1600" kern="0" dirty="0" err="1">
                <a:ea typeface="Times New Roman" panose="02020603050405020304" pitchFamily="18" charset="0"/>
                <a:cs typeface="Latha" panose="020B0604020202020204" pitchFamily="34" charset="0"/>
              </a:rPr>
              <a:t>ProductRepository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FUNCTION </a:t>
            </a:r>
            <a:r>
              <a:rPr lang="en-IN" sz="1600" kern="0" dirty="0" err="1">
                <a:ea typeface="Times New Roman" panose="02020603050405020304" pitchFamily="18" charset="0"/>
                <a:cs typeface="Latha" panose="020B0604020202020204" pitchFamily="34" charset="0"/>
              </a:rPr>
              <a:t>findById</a:t>
            </a: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(</a:t>
            </a:r>
            <a:r>
              <a:rPr lang="en-IN" sz="1600" kern="0" dirty="0" err="1">
                <a:ea typeface="Times New Roman" panose="02020603050405020304" pitchFamily="18" charset="0"/>
                <a:cs typeface="Latha" panose="020B0604020202020204" pitchFamily="34" charset="0"/>
              </a:rPr>
              <a:t>productId</a:t>
            </a: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    RETURN product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FUNCTION save(product)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    store product in database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 </a:t>
            </a:r>
            <a:endParaRPr lang="en-IN" sz="1400" kern="100" dirty="0"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None/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600" kern="0" dirty="0"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77CB30-B1CB-7A2B-44B9-2D1DAB732AC2}"/>
              </a:ext>
            </a:extLst>
          </p:cNvPr>
          <p:cNvSpPr/>
          <p:nvPr/>
        </p:nvSpPr>
        <p:spPr>
          <a:xfrm>
            <a:off x="5348796" y="248479"/>
            <a:ext cx="5693578" cy="5406888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dirty="0"/>
              <a:t> 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57DB64-228A-C243-7BDB-823DE7478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417" y="246893"/>
            <a:ext cx="7184335" cy="478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778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187F3-6B4A-40F1-BCC1-2E7D4A05E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Ending slide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F83C47-D968-460C-9EA4-09143A0539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your last thoughts or wrap up here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9A1C58-E0C3-393F-9938-692C3A2C37D7}"/>
              </a:ext>
            </a:extLst>
          </p:cNvPr>
          <p:cNvSpPr/>
          <p:nvPr/>
        </p:nvSpPr>
        <p:spPr>
          <a:xfrm>
            <a:off x="417443" y="357809"/>
            <a:ext cx="10287000" cy="5198831"/>
          </a:xfrm>
          <a:prstGeom prst="rect">
            <a:avLst/>
          </a:prstGeom>
          <a:effectLst>
            <a:softEdge rad="127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9F5294-BE2B-E597-49E9-BA382DF54C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073581"/>
              </p:ext>
            </p:extLst>
          </p:nvPr>
        </p:nvGraphicFramePr>
        <p:xfrm>
          <a:off x="712788" y="1152525"/>
          <a:ext cx="7482087" cy="2510225"/>
        </p:xfrm>
        <a:graphic>
          <a:graphicData uri="http://schemas.openxmlformats.org/drawingml/2006/table">
            <a:tbl>
              <a:tblPr>
                <a:tableStyleId>{74C1A8A3-306A-4EB7-A6B1-4F7E0EB9C5D6}</a:tableStyleId>
              </a:tblPr>
              <a:tblGrid>
                <a:gridCol w="2494029">
                  <a:extLst>
                    <a:ext uri="{9D8B030D-6E8A-4147-A177-3AD203B41FA5}">
                      <a16:colId xmlns:a16="http://schemas.microsoft.com/office/drawing/2014/main" val="3147170656"/>
                    </a:ext>
                  </a:extLst>
                </a:gridCol>
                <a:gridCol w="2494029">
                  <a:extLst>
                    <a:ext uri="{9D8B030D-6E8A-4147-A177-3AD203B41FA5}">
                      <a16:colId xmlns:a16="http://schemas.microsoft.com/office/drawing/2014/main" val="2814919443"/>
                    </a:ext>
                  </a:extLst>
                </a:gridCol>
                <a:gridCol w="2494029">
                  <a:extLst>
                    <a:ext uri="{9D8B030D-6E8A-4147-A177-3AD203B41FA5}">
                      <a16:colId xmlns:a16="http://schemas.microsoft.com/office/drawing/2014/main" val="1916040306"/>
                    </a:ext>
                  </a:extLst>
                </a:gridCol>
              </a:tblGrid>
              <a:tr h="502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Class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Need DB table?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Reason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1549839"/>
                  </a:ext>
                </a:extLst>
              </a:tr>
              <a:tr h="502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Product (model)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Stores product details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2043820"/>
                  </a:ext>
                </a:extLst>
              </a:tr>
              <a:tr h="502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Product Repository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only perform DB queries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4173120"/>
                  </a:ext>
                </a:extLst>
              </a:tr>
              <a:tr h="502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Product Service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Business logic layer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9048426"/>
                  </a:ext>
                </a:extLst>
              </a:tr>
              <a:tr h="50204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Product Controller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400" dirty="0">
                          <a:solidFill>
                            <a:schemeClr val="tx2">
                              <a:lumMod val="10000"/>
                            </a:schemeClr>
                          </a:solidFill>
                        </a:rPr>
                        <a:t>Request handling layer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187603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5120235-A391-D4C1-75A6-ED990C6EDFA5}"/>
              </a:ext>
            </a:extLst>
          </p:cNvPr>
          <p:cNvSpPr txBox="1"/>
          <p:nvPr/>
        </p:nvSpPr>
        <p:spPr>
          <a:xfrm>
            <a:off x="3347002" y="534445"/>
            <a:ext cx="609765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Database Schema</a:t>
            </a:r>
            <a:r>
              <a:rPr lang="en-IN" sz="24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7AFA4-AF40-A7AC-D781-F47A90549241}"/>
              </a:ext>
            </a:extLst>
          </p:cNvPr>
          <p:cNvSpPr txBox="1"/>
          <p:nvPr/>
        </p:nvSpPr>
        <p:spPr>
          <a:xfrm>
            <a:off x="2810289" y="4606301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Only the product class requires a database table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38017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2075C-2934-05B4-4498-42034BD9E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6CA6C5-EF70-227C-12F2-76510EE42E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37D4BA-3F86-EF4D-B956-BC227CDC6200}"/>
              </a:ext>
            </a:extLst>
          </p:cNvPr>
          <p:cNvSpPr/>
          <p:nvPr/>
        </p:nvSpPr>
        <p:spPr>
          <a:xfrm>
            <a:off x="417443" y="357809"/>
            <a:ext cx="10287000" cy="5198831"/>
          </a:xfrm>
          <a:prstGeom prst="rect">
            <a:avLst/>
          </a:prstGeom>
          <a:effectLst>
            <a:softEdge rad="127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en-IN" dirty="0"/>
              <a:t> </a:t>
            </a:r>
            <a:r>
              <a:rPr lang="en-IN" b="1" dirty="0"/>
              <a:t>CREATE TABLE Products (</a:t>
            </a:r>
          </a:p>
          <a:p>
            <a:pPr>
              <a:buNone/>
            </a:pPr>
            <a:r>
              <a:rPr lang="en-IN" dirty="0" err="1"/>
              <a:t>product_id</a:t>
            </a:r>
            <a:r>
              <a:rPr lang="en-IN" dirty="0"/>
              <a:t> </a:t>
            </a:r>
            <a:r>
              <a:rPr lang="en-IN" b="1" dirty="0"/>
              <a:t>BIGINT PRIMARY KEY AUTO-INCREMENT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 err="1"/>
              <a:t>sku</a:t>
            </a:r>
            <a:r>
              <a:rPr lang="en-IN" dirty="0"/>
              <a:t> </a:t>
            </a:r>
            <a:r>
              <a:rPr lang="en-IN" b="1" dirty="0"/>
              <a:t>VARCHAR(50) UNIQUE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/>
              <a:t>name </a:t>
            </a:r>
            <a:r>
              <a:rPr lang="en-IN" b="1" dirty="0"/>
              <a:t>VARCHAR(150) NOT NULL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/>
              <a:t>description </a:t>
            </a:r>
            <a:r>
              <a:rPr lang="en-IN" b="1" dirty="0"/>
              <a:t>TEXT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 err="1"/>
              <a:t>unit_price</a:t>
            </a:r>
            <a:r>
              <a:rPr lang="en-IN" dirty="0"/>
              <a:t> </a:t>
            </a:r>
            <a:r>
              <a:rPr lang="en-IN" b="1" dirty="0"/>
              <a:t>DECIMAL(10,2)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/>
              <a:t>quantity </a:t>
            </a:r>
            <a:r>
              <a:rPr lang="en-IN" b="1" dirty="0"/>
              <a:t>INT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 err="1"/>
              <a:t>reorder_level</a:t>
            </a:r>
            <a:r>
              <a:rPr lang="en-IN" dirty="0"/>
              <a:t> </a:t>
            </a:r>
            <a:r>
              <a:rPr lang="en-IN" b="1" dirty="0"/>
              <a:t>INT</a:t>
            </a:r>
            <a:r>
              <a:rPr lang="en-IN" dirty="0"/>
              <a:t>,</a:t>
            </a:r>
            <a:br>
              <a:rPr lang="en-IN" dirty="0"/>
            </a:br>
            <a:r>
              <a:rPr lang="en-IN" dirty="0" err="1"/>
              <a:t>created_at</a:t>
            </a:r>
            <a:r>
              <a:rPr lang="en-IN" dirty="0"/>
              <a:t> </a:t>
            </a:r>
            <a:r>
              <a:rPr lang="en-IN" b="1" dirty="0"/>
              <a:t>TIMESTAMP DEFAULT CURRENT_TIMESTAMP</a:t>
            </a:r>
            <a:endParaRPr lang="en-IN" dirty="0"/>
          </a:p>
          <a:p>
            <a:pPr>
              <a:buNone/>
            </a:pPr>
            <a:r>
              <a:rPr lang="en-IN" dirty="0"/>
              <a:t>);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980720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30F00BD-C63F-2DD5-30EC-454C8828E95C}"/>
              </a:ext>
            </a:extLst>
          </p:cNvPr>
          <p:cNvSpPr/>
          <p:nvPr/>
        </p:nvSpPr>
        <p:spPr>
          <a:xfrm>
            <a:off x="417442" y="785191"/>
            <a:ext cx="3544958" cy="4274491"/>
          </a:xfrm>
          <a:prstGeom prst="rect">
            <a:avLst/>
          </a:prstGeom>
          <a:ln>
            <a:solidFill>
              <a:schemeClr val="tx1"/>
            </a:solidFill>
          </a:ln>
          <a:effectLst>
            <a:softEdge rad="127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en-IN" dirty="0"/>
              <a:t> </a:t>
            </a:r>
            <a:r>
              <a:rPr lang="en-IN" b="1" u="sng" dirty="0"/>
              <a:t>Product class</a:t>
            </a:r>
          </a:p>
          <a:p>
            <a:pPr>
              <a:buNone/>
            </a:pPr>
            <a:endParaRPr lang="en-IN" b="1" dirty="0"/>
          </a:p>
          <a:p>
            <a:pPr>
              <a:buNone/>
            </a:pPr>
            <a:r>
              <a:rPr lang="en-IN" b="1" dirty="0"/>
              <a:t>Class Product {</a:t>
            </a:r>
          </a:p>
          <a:p>
            <a:pPr>
              <a:buNone/>
            </a:pPr>
            <a:r>
              <a:rPr lang="en-IN" dirty="0"/>
              <a:t>Long </a:t>
            </a:r>
            <a:r>
              <a:rPr lang="en-IN" dirty="0" err="1"/>
              <a:t>productId</a:t>
            </a:r>
            <a:r>
              <a:rPr lang="en-IN" dirty="0"/>
              <a:t>;</a:t>
            </a:r>
            <a:br>
              <a:rPr lang="en-IN" dirty="0"/>
            </a:br>
            <a:r>
              <a:rPr lang="en-IN" dirty="0"/>
              <a:t>String </a:t>
            </a:r>
            <a:r>
              <a:rPr lang="en-IN" dirty="0" err="1"/>
              <a:t>sku</a:t>
            </a:r>
            <a:r>
              <a:rPr lang="en-IN" dirty="0"/>
              <a:t>;</a:t>
            </a:r>
            <a:br>
              <a:rPr lang="en-IN" dirty="0"/>
            </a:br>
            <a:r>
              <a:rPr lang="en-IN" dirty="0"/>
              <a:t>String name;</a:t>
            </a:r>
            <a:br>
              <a:rPr lang="en-IN" dirty="0"/>
            </a:br>
            <a:r>
              <a:rPr lang="en-IN" dirty="0"/>
              <a:t>String description;</a:t>
            </a:r>
            <a:br>
              <a:rPr lang="en-IN" dirty="0"/>
            </a:br>
            <a:r>
              <a:rPr lang="en-IN" dirty="0"/>
              <a:t>Double </a:t>
            </a:r>
            <a:r>
              <a:rPr lang="en-IN" dirty="0" err="1"/>
              <a:t>unitPrice</a:t>
            </a:r>
            <a:r>
              <a:rPr lang="en-IN" dirty="0"/>
              <a:t>;</a:t>
            </a:r>
            <a:br>
              <a:rPr lang="en-IN" dirty="0"/>
            </a:br>
            <a:r>
              <a:rPr lang="en-IN" dirty="0"/>
              <a:t>Integer quantity;</a:t>
            </a:r>
            <a:br>
              <a:rPr lang="en-IN" dirty="0"/>
            </a:br>
            <a:r>
              <a:rPr lang="en-IN" dirty="0"/>
              <a:t>Integer </a:t>
            </a:r>
            <a:r>
              <a:rPr lang="en-IN" dirty="0" err="1"/>
              <a:t>reorderLevel</a:t>
            </a:r>
            <a:r>
              <a:rPr lang="en-IN" dirty="0"/>
              <a:t>;</a:t>
            </a:r>
          </a:p>
          <a:p>
            <a:pPr>
              <a:buNone/>
            </a:pPr>
            <a:r>
              <a:rPr lang="en-IN" dirty="0"/>
              <a:t>}</a:t>
            </a:r>
          </a:p>
          <a:p>
            <a:pPr algn="ctr"/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11D9E1-5DDE-9F73-94B7-B7936780B54A}"/>
              </a:ext>
            </a:extLst>
          </p:cNvPr>
          <p:cNvSpPr/>
          <p:nvPr/>
        </p:nvSpPr>
        <p:spPr>
          <a:xfrm>
            <a:off x="3962400" y="785191"/>
            <a:ext cx="3544959" cy="4274492"/>
          </a:xfrm>
          <a:prstGeom prst="rect">
            <a:avLst/>
          </a:prstGeom>
          <a:ln>
            <a:solidFill>
              <a:schemeClr val="tx1"/>
            </a:solidFill>
          </a:ln>
          <a:effectLst>
            <a:softEdge rad="127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en-IN" dirty="0"/>
              <a:t> </a:t>
            </a:r>
            <a:r>
              <a:rPr lang="en-US" b="1" u="sng" dirty="0"/>
              <a:t>Repository class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class </a:t>
            </a:r>
            <a:r>
              <a:rPr lang="en-US" b="1" dirty="0" err="1"/>
              <a:t>ProductRepository</a:t>
            </a:r>
            <a:r>
              <a:rPr lang="en-US" b="1" dirty="0"/>
              <a:t> {</a:t>
            </a:r>
            <a:endParaRPr lang="en-US" dirty="0"/>
          </a:p>
          <a:p>
            <a:pPr>
              <a:buNone/>
            </a:pPr>
            <a:r>
              <a:rPr lang="en-US" dirty="0"/>
              <a:t>save(Product p)</a:t>
            </a:r>
            <a:br>
              <a:rPr lang="en-US" dirty="0"/>
            </a:br>
            <a:r>
              <a:rPr lang="en-US" dirty="0" err="1"/>
              <a:t>findById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 err="1"/>
              <a:t>findAll</a:t>
            </a:r>
            <a:r>
              <a:rPr lang="en-US" dirty="0"/>
              <a:t>()</a:t>
            </a:r>
          </a:p>
          <a:p>
            <a:pPr>
              <a:buNone/>
            </a:pPr>
            <a:r>
              <a:rPr lang="en-US" dirty="0"/>
              <a:t>}</a:t>
            </a:r>
          </a:p>
          <a:p>
            <a:pPr algn="ctr"/>
            <a:endParaRPr lang="en-IN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A718E4D-0673-72A0-A7E0-2A85D946396B}"/>
              </a:ext>
            </a:extLst>
          </p:cNvPr>
          <p:cNvSpPr/>
          <p:nvPr/>
        </p:nvSpPr>
        <p:spPr>
          <a:xfrm>
            <a:off x="7507359" y="785191"/>
            <a:ext cx="3430255" cy="4274491"/>
          </a:xfrm>
          <a:prstGeom prst="rect">
            <a:avLst/>
          </a:prstGeom>
          <a:ln>
            <a:solidFill>
              <a:schemeClr val="tx1"/>
            </a:solidFill>
          </a:ln>
          <a:effectLst>
            <a:softEdge rad="127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en-IN" dirty="0"/>
              <a:t> </a:t>
            </a:r>
            <a:r>
              <a:rPr lang="en-US" b="1" dirty="0"/>
              <a:t>Service class</a:t>
            </a:r>
          </a:p>
          <a:p>
            <a:pPr>
              <a:buNone/>
            </a:pPr>
            <a:endParaRPr lang="en-US" b="1" dirty="0"/>
          </a:p>
          <a:p>
            <a:pPr>
              <a:buNone/>
            </a:pPr>
            <a:r>
              <a:rPr lang="en-US" b="1" dirty="0"/>
              <a:t>class </a:t>
            </a:r>
            <a:r>
              <a:rPr lang="en-US" b="1" dirty="0" err="1"/>
              <a:t>ProductService</a:t>
            </a:r>
            <a:r>
              <a:rPr lang="en-US" b="1" dirty="0"/>
              <a:t> {</a:t>
            </a:r>
            <a:endParaRPr lang="en-US" dirty="0"/>
          </a:p>
          <a:p>
            <a:pPr>
              <a:buNone/>
            </a:pPr>
            <a:r>
              <a:rPr lang="en-US" dirty="0" err="1"/>
              <a:t>addProduct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 err="1"/>
              <a:t>updateProduct</a:t>
            </a:r>
            <a:r>
              <a:rPr lang="en-US" dirty="0"/>
              <a:t>()</a:t>
            </a:r>
            <a:br>
              <a:rPr lang="en-US" dirty="0"/>
            </a:br>
            <a:r>
              <a:rPr lang="en-US" dirty="0" err="1"/>
              <a:t>deleteProduct</a:t>
            </a:r>
            <a:r>
              <a:rPr lang="en-US" dirty="0"/>
              <a:t>()</a:t>
            </a:r>
          </a:p>
          <a:p>
            <a:pPr>
              <a:buNone/>
            </a:pPr>
            <a:r>
              <a:rPr lang="en-US" dirty="0"/>
              <a:t>}</a:t>
            </a:r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04455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38D9C82-7A19-7C91-EBC1-ADA319DD35B0}"/>
              </a:ext>
            </a:extLst>
          </p:cNvPr>
          <p:cNvSpPr/>
          <p:nvPr/>
        </p:nvSpPr>
        <p:spPr>
          <a:xfrm>
            <a:off x="367747" y="337930"/>
            <a:ext cx="4204253" cy="6013174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r>
              <a:rPr lang="en-US" b="1" u="sng"/>
              <a:t>Controller class</a:t>
            </a:r>
          </a:p>
          <a:p>
            <a:pPr>
              <a:buNone/>
            </a:pPr>
            <a:endParaRPr lang="en-US" b="1"/>
          </a:p>
          <a:p>
            <a:pPr>
              <a:buNone/>
            </a:pPr>
            <a:r>
              <a:rPr lang="en-US" b="1"/>
              <a:t>class ProductController {</a:t>
            </a:r>
            <a:endParaRPr lang="en-US"/>
          </a:p>
          <a:p>
            <a:pPr>
              <a:buNone/>
            </a:pPr>
            <a:r>
              <a:rPr lang="en-US"/>
              <a:t>createProduct</a:t>
            </a:r>
            <a:br>
              <a:rPr lang="en-US"/>
            </a:br>
            <a:r>
              <a:rPr lang="en-US"/>
              <a:t>viewProducts</a:t>
            </a:r>
          </a:p>
          <a:p>
            <a:pPr>
              <a:buNone/>
            </a:pPr>
            <a:r>
              <a:rPr lang="en-US"/>
              <a:t>}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1DE085-F456-80A1-B097-E8785CC493F0}"/>
              </a:ext>
            </a:extLst>
          </p:cNvPr>
          <p:cNvSpPr/>
          <p:nvPr/>
        </p:nvSpPr>
        <p:spPr>
          <a:xfrm>
            <a:off x="5022572" y="337930"/>
            <a:ext cx="4731027" cy="6102626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EB6369F-1CE6-3439-BC5A-E752F263CD4B}"/>
              </a:ext>
            </a:extLst>
          </p:cNvPr>
          <p:cNvSpPr/>
          <p:nvPr/>
        </p:nvSpPr>
        <p:spPr>
          <a:xfrm>
            <a:off x="6095999" y="815007"/>
            <a:ext cx="2991679" cy="646044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US" dirty="0"/>
              <a:t>Product Controller</a:t>
            </a:r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13E206-1FDD-FCF3-1AEF-09832E52D3B7}"/>
              </a:ext>
            </a:extLst>
          </p:cNvPr>
          <p:cNvSpPr/>
          <p:nvPr/>
        </p:nvSpPr>
        <p:spPr>
          <a:xfrm>
            <a:off x="6095999" y="1985343"/>
            <a:ext cx="2991679" cy="646044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Product Service</a:t>
            </a:r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6EE388-710E-8E1E-F4B6-D601E300BDF8}"/>
              </a:ext>
            </a:extLst>
          </p:cNvPr>
          <p:cNvSpPr/>
          <p:nvPr/>
        </p:nvSpPr>
        <p:spPr>
          <a:xfrm>
            <a:off x="6153976" y="3102665"/>
            <a:ext cx="2991679" cy="646044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Product Repository</a:t>
            </a:r>
            <a:br>
              <a:rPr lang="en-US" dirty="0"/>
            </a:b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D9448D-1E07-0A6C-82D2-C623E27F0773}"/>
              </a:ext>
            </a:extLst>
          </p:cNvPr>
          <p:cNvSpPr/>
          <p:nvPr/>
        </p:nvSpPr>
        <p:spPr>
          <a:xfrm>
            <a:off x="6153976" y="4212949"/>
            <a:ext cx="2991679" cy="646044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15124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3B7BF2-C806-8802-E85C-1A42D30F0B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4518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AF4B2-1DB7-414F-A4A4-4F72BEAFA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00665"/>
            <a:ext cx="6096000" cy="1428136"/>
          </a:xfrm>
        </p:spPr>
        <p:txBody>
          <a:bodyPr/>
          <a:lstStyle/>
          <a:p>
            <a:r>
              <a:rPr lang="en-IN" sz="2800" dirty="0">
                <a:solidFill>
                  <a:srgbClr val="002060"/>
                </a:solidFill>
              </a:rPr>
              <a:t>Why Authentication is Needed</a:t>
            </a:r>
            <a:br>
              <a:rPr lang="en-US" sz="2800" u="sng" dirty="0">
                <a:solidFill>
                  <a:srgbClr val="FF0000"/>
                </a:solidFill>
              </a:rPr>
            </a:b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A3B9A3-E4C7-4E87-9EAE-EBDC28D24C1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 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6A8F9C-45C5-991C-C301-57C01E2C4C38}"/>
              </a:ext>
            </a:extLst>
          </p:cNvPr>
          <p:cNvSpPr/>
          <p:nvPr/>
        </p:nvSpPr>
        <p:spPr>
          <a:xfrm>
            <a:off x="705678" y="2544417"/>
            <a:ext cx="4959626" cy="3770725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IN" dirty="0"/>
              <a:t> </a:t>
            </a: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Prevent unauthorized access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Protect inventory data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Ensure role-based operations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Improve system security</a:t>
            </a:r>
          </a:p>
          <a:p>
            <a:pPr algn="ctr"/>
            <a:endParaRPr lang="en-IN" dirty="0"/>
          </a:p>
        </p:txBody>
      </p:sp>
      <p:pic>
        <p:nvPicPr>
          <p:cNvPr id="2050" name="Picture 2" descr="The Battle of Authentication: Which Type Is Most Secure?">
            <a:extLst>
              <a:ext uri="{FF2B5EF4-FFF2-40B4-BE49-F238E27FC236}">
                <a16:creationId xmlns:a16="http://schemas.microsoft.com/office/drawing/2014/main" id="{CAFE14C2-3D89-265C-EF36-FB33B0637CF8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8" r="21498"/>
          <a:stretch>
            <a:fillRect/>
          </a:stretch>
        </p:blipFill>
        <p:spPr bwMode="auto">
          <a:xfrm>
            <a:off x="7007087" y="542857"/>
            <a:ext cx="4379438" cy="4545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FF0935-9C7E-E3FC-44BE-FD2ADD6DE22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IN" dirty="0"/>
              <a:t>Authentication</a:t>
            </a:r>
          </a:p>
        </p:txBody>
      </p:sp>
    </p:spTree>
    <p:extLst>
      <p:ext uri="{BB962C8B-B14F-4D97-AF65-F5344CB8AC3E}">
        <p14:creationId xmlns:p14="http://schemas.microsoft.com/office/powerpoint/2010/main" val="3232691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 Roles in </a:t>
            </a:r>
            <a:r>
              <a:rPr lang="en-IN" dirty="0" err="1"/>
              <a:t>Inventra</a:t>
            </a:r>
            <a:r>
              <a:rPr lang="en-IN" dirty="0"/>
              <a:t> System</a:t>
            </a:r>
            <a:br>
              <a:rPr lang="en-US" u="sng" dirty="0">
                <a:solidFill>
                  <a:srgbClr val="0070C0"/>
                </a:solidFill>
              </a:rPr>
            </a:br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6B8CA8E8-5ECF-FB88-CF2B-7B7178963A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7827" y="2425148"/>
            <a:ext cx="3307316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Create employee accounts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Access user management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</a:rPr>
              <a:t>Manage products and stock</a:t>
            </a: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66D8E7A7-75BF-D5D2-65DE-D9446BC34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7827" y="4833407"/>
            <a:ext cx="307007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Login securely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View products</a:t>
            </a:r>
          </a:p>
          <a:p>
            <a:pPr marL="285750" lvl="0" indent="-28575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 stock-in / stock-out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85F4CEC-63B2-323A-962C-E469F68BDEBB}"/>
              </a:ext>
            </a:extLst>
          </p:cNvPr>
          <p:cNvSpPr/>
          <p:nvPr/>
        </p:nvSpPr>
        <p:spPr>
          <a:xfrm>
            <a:off x="1769165" y="1562928"/>
            <a:ext cx="1582891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ADMIN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BD9065-A22E-B667-56F4-B416192B18AC}"/>
              </a:ext>
            </a:extLst>
          </p:cNvPr>
          <p:cNvSpPr/>
          <p:nvPr/>
        </p:nvSpPr>
        <p:spPr>
          <a:xfrm>
            <a:off x="1769165" y="3649174"/>
            <a:ext cx="1582891" cy="601317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EMPLOYEE</a:t>
            </a: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A7F17-8B73-BF37-D6B9-910743767F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44337" y="796969"/>
            <a:ext cx="8580594" cy="2031023"/>
          </a:xfrm>
        </p:spPr>
        <p:txBody>
          <a:bodyPr/>
          <a:lstStyle/>
          <a:p>
            <a:r>
              <a:rPr lang="en-IN" sz="6000" dirty="0"/>
              <a:t>How Authentication Works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5E8E2B5-95E7-6780-C141-54FD86D1C5F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3299791" y="2752433"/>
            <a:ext cx="5318339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 enters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username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password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verifies details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from database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details are correct,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login is successful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System generates a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JWT token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Token is used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 system features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ü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token is invalid →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 denied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rgbClr val="00B05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290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DF258-FBDF-4B27-9629-7EDE5A44E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Authentication Flow Diagram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6B044-A495-4FDE-B341-D8F787F3B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4672"/>
            <a:ext cx="9740348" cy="4011667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FE2EFF-8C2C-8FA8-3073-106D669B9165}"/>
              </a:ext>
            </a:extLst>
          </p:cNvPr>
          <p:cNvSpPr txBox="1"/>
          <p:nvPr/>
        </p:nvSpPr>
        <p:spPr>
          <a:xfrm>
            <a:off x="1769165" y="2190786"/>
            <a:ext cx="97403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    →                              →                                                 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IN" dirty="0"/>
              <a:t>→                                              →</a:t>
            </a:r>
            <a:endParaRPr lang="en-IN"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7EE7C8-1512-A90C-BC1B-95EEB548C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6392" y="3110329"/>
            <a:ext cx="8410763" cy="34616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1360D26-74A9-BF57-9B43-3040A25DDF4B}"/>
              </a:ext>
            </a:extLst>
          </p:cNvPr>
          <p:cNvSpPr/>
          <p:nvPr/>
        </p:nvSpPr>
        <p:spPr>
          <a:xfrm>
            <a:off x="1310309" y="2162410"/>
            <a:ext cx="1019590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USER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D1A7FD-F069-AE4A-4E3B-B217816EF48F}"/>
              </a:ext>
            </a:extLst>
          </p:cNvPr>
          <p:cNvSpPr/>
          <p:nvPr/>
        </p:nvSpPr>
        <p:spPr>
          <a:xfrm>
            <a:off x="2423640" y="2190786"/>
            <a:ext cx="1736035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LOGIN PAGE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A41D7B-ADB7-E524-319C-50CF5771CE5F}"/>
              </a:ext>
            </a:extLst>
          </p:cNvPr>
          <p:cNvSpPr/>
          <p:nvPr/>
        </p:nvSpPr>
        <p:spPr>
          <a:xfrm>
            <a:off x="4337181" y="2190786"/>
            <a:ext cx="2931815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AUTHENTICATION PAGE</a:t>
            </a:r>
            <a:endParaRPr lang="en-IN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FBAFA5-A843-B26E-6701-8A9DAB65F727}"/>
              </a:ext>
            </a:extLst>
          </p:cNvPr>
          <p:cNvSpPr/>
          <p:nvPr/>
        </p:nvSpPr>
        <p:spPr>
          <a:xfrm>
            <a:off x="7404620" y="2190786"/>
            <a:ext cx="2390510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JWT GENERATED</a:t>
            </a:r>
            <a:endParaRPr lang="en-IN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08207F-B88C-6C6A-25CE-BB88EBCD6C71}"/>
              </a:ext>
            </a:extLst>
          </p:cNvPr>
          <p:cNvSpPr/>
          <p:nvPr/>
        </p:nvSpPr>
        <p:spPr>
          <a:xfrm>
            <a:off x="9930754" y="2190786"/>
            <a:ext cx="1779292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DASHBOARD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4535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3C8B9F4-5E45-D527-B481-E67938F46B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92815" y="1118531"/>
            <a:ext cx="8361229" cy="1613580"/>
          </a:xfrm>
        </p:spPr>
        <p:txBody>
          <a:bodyPr/>
          <a:lstStyle/>
          <a:p>
            <a:r>
              <a:rPr lang="en-IN" sz="4000" b="1" kern="18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AUTHENTICATION MODULE – PSEUDOCODE</a:t>
            </a:r>
            <a:endParaRPr lang="en-IN" sz="4000" b="1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3138B71-D4F7-8343-85C5-F0ABC10BDB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429001"/>
            <a:ext cx="6831673" cy="2132260"/>
          </a:xfrm>
        </p:spPr>
        <p:txBody>
          <a:bodyPr>
            <a:normAutofit fontScale="55000" lnSpcReduction="20000"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IN" sz="2900" b="1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Classes involved</a:t>
            </a:r>
            <a:endParaRPr lang="en-IN" sz="2500" b="1" kern="100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AuthController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AuthService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UserRepository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JWTUtility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5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EmailService</a:t>
            </a:r>
            <a:r>
              <a:rPr lang="en-IN" sz="25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(for forgot password)</a:t>
            </a:r>
            <a:endParaRPr lang="en-IN" sz="22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2534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938684-1DCC-C965-AD92-1C97A8915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5208" y="34787"/>
            <a:ext cx="9601200" cy="1485900"/>
          </a:xfrm>
        </p:spPr>
        <p:txBody>
          <a:bodyPr/>
          <a:lstStyle/>
          <a:p>
            <a:r>
              <a:rPr lang="en-IN" b="1" dirty="0"/>
              <a:t>Sign-Up (Register User)</a:t>
            </a:r>
            <a:br>
              <a:rPr lang="en-IN" b="1" dirty="0"/>
            </a:b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795D83-FBA1-FF91-C928-5DA3FDF71682}"/>
              </a:ext>
            </a:extLst>
          </p:cNvPr>
          <p:cNvSpPr/>
          <p:nvPr/>
        </p:nvSpPr>
        <p:spPr>
          <a:xfrm>
            <a:off x="1649896" y="1073426"/>
            <a:ext cx="10008704" cy="4899991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dirty="0"/>
              <a:t> </a:t>
            </a:r>
            <a:r>
              <a:rPr lang="en-IN" kern="18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.</a:t>
            </a:r>
            <a:r>
              <a:rPr lang="en-IN" kern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SIGN-UP (REGISTER USER)</a:t>
            </a:r>
            <a:br>
              <a:rPr lang="en-IN" kern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kern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kern="18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br>
              <a:rPr lang="en-IN" kern="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 Emoji" panose="020B0502040204020203" pitchFamily="34" charset="0"/>
                <a:ea typeface="Times New Roman" panose="02020603050405020304" pitchFamily="18" charset="0"/>
                <a:cs typeface="Segoe UI Emoji" panose="020B0502040204020203" pitchFamily="34" charset="0"/>
              </a:rPr>
              <a:t>🔹</a:t>
            </a:r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Purpose</a:t>
            </a:r>
            <a:br>
              <a:rPr lang="en-IN" kern="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Create a new user account</a:t>
            </a:r>
            <a:br>
              <a:rPr lang="en-IN" kern="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r>
              <a: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Only Admin can register employees</a:t>
            </a:r>
            <a:br>
              <a:rPr lang="en-IN" sz="3600" kern="1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Latha" panose="020B0604020202020204" pitchFamily="34" charset="0"/>
              </a:rPr>
            </a:b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EEFE4D-695B-8A64-A7B7-E323D4F3FAA9}"/>
              </a:ext>
            </a:extLst>
          </p:cNvPr>
          <p:cNvSpPr txBox="1"/>
          <p:nvPr/>
        </p:nvSpPr>
        <p:spPr>
          <a:xfrm>
            <a:off x="6172200" y="1863809"/>
            <a:ext cx="6097656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# </a:t>
            </a:r>
            <a:r>
              <a:rPr lang="en-IN" dirty="0" err="1"/>
              <a:t>AuthController</a:t>
            </a:r>
            <a:r>
              <a:rPr lang="en-IN" dirty="0"/>
              <a:t> – Signup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CLASS </a:t>
            </a:r>
            <a:r>
              <a:rPr lang="en-IN" dirty="0" err="1"/>
              <a:t>AuthController</a:t>
            </a: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FUNCTION signup(request)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    </a:t>
            </a:r>
            <a:r>
              <a:rPr lang="en-IN" dirty="0" err="1"/>
              <a:t>userDetails</a:t>
            </a:r>
            <a:r>
              <a:rPr lang="en-IN" dirty="0"/>
              <a:t> = request 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    result = </a:t>
            </a:r>
            <a:r>
              <a:rPr lang="en-IN" dirty="0" err="1"/>
              <a:t>AuthService.registerUser</a:t>
            </a:r>
            <a:r>
              <a:rPr lang="en-IN" dirty="0"/>
              <a:t>(</a:t>
            </a:r>
            <a:r>
              <a:rPr lang="en-IN" dirty="0" err="1"/>
              <a:t>userDetails</a:t>
            </a:r>
            <a:r>
              <a:rPr lang="en-IN" dirty="0"/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    RETURN result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   END FUNCTION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 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END CLASS</a:t>
            </a:r>
          </a:p>
        </p:txBody>
      </p:sp>
    </p:spTree>
    <p:extLst>
      <p:ext uri="{BB962C8B-B14F-4D97-AF65-F5344CB8AC3E}">
        <p14:creationId xmlns:p14="http://schemas.microsoft.com/office/powerpoint/2010/main" val="2202304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2346343-AC28-6EF5-4373-C616547C4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0472" y="273139"/>
            <a:ext cx="9601200" cy="1485900"/>
          </a:xfrm>
        </p:spPr>
        <p:txBody>
          <a:bodyPr/>
          <a:lstStyle/>
          <a:p>
            <a:r>
              <a:rPr lang="en-IN" b="1" dirty="0"/>
              <a:t>Sign-Up Service Implementation</a:t>
            </a:r>
            <a:br>
              <a:rPr lang="en-IN" b="1" dirty="0"/>
            </a:b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2B4452-BA92-02CC-6498-8C727CA7871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0" y="2297113"/>
            <a:ext cx="4760913" cy="2768600"/>
          </a:xfrm>
        </p:spPr>
        <p:txBody>
          <a:bodyPr/>
          <a:lstStyle/>
          <a:p>
            <a:pPr algn="l"/>
            <a:br>
              <a:rPr lang="en-US" sz="18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D51BBB-06C4-3A6E-B271-09EEC57FBAD1}"/>
              </a:ext>
            </a:extLst>
          </p:cNvPr>
          <p:cNvSpPr txBox="1"/>
          <p:nvPr/>
        </p:nvSpPr>
        <p:spPr>
          <a:xfrm>
            <a:off x="7094054" y="472628"/>
            <a:ext cx="6097656" cy="71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IN" sz="16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endParaRPr lang="en-IN" sz="16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F2A89E-6E08-754C-96FA-ABEE5D897689}"/>
              </a:ext>
            </a:extLst>
          </p:cNvPr>
          <p:cNvSpPr/>
          <p:nvPr/>
        </p:nvSpPr>
        <p:spPr>
          <a:xfrm>
            <a:off x="1560472" y="1351847"/>
            <a:ext cx="9346935" cy="5267739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IN" sz="1200" dirty="0"/>
              <a:t> </a:t>
            </a:r>
            <a:r>
              <a:rPr lang="en-IN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##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AuthService</a:t>
            </a:r>
            <a:r>
              <a:rPr lang="en-IN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– Signup Logic</a:t>
            </a:r>
            <a:br>
              <a:rPr lang="en-IN" sz="1600" kern="1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 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AuthService</a:t>
            </a:r>
            <a:b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FUNCTION 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registerUser</a:t>
            </a: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(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</a:t>
            </a: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  <a:b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existingUser</a:t>
            </a: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UserRepository.findByUsername</a:t>
            </a: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(</a:t>
            </a:r>
            <a:r>
              <a:rPr lang="en-IN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userDetails.username</a:t>
            </a:r>
            <a: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  <a:br>
              <a:rPr lang="en-IN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IF </a:t>
            </a:r>
            <a:r>
              <a:rPr lang="en-US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existingUser</a:t>
            </a: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exists THEN</a:t>
            </a:r>
            <a:b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    RETURN "User already exists"</a:t>
            </a:r>
            <a:b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END IF</a:t>
            </a:r>
            <a:b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US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encryptedPassword</a:t>
            </a: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encrypt(</a:t>
            </a:r>
            <a:r>
              <a:rPr lang="en-US" sz="1400" kern="18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userDetails.password</a:t>
            </a:r>
            <a:r>
              <a:rPr lang="en-US" sz="14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</a:t>
            </a:r>
            <a:r>
              <a:rPr lang="en-IN" sz="1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create User</a:t>
            </a:r>
            <a:endParaRPr lang="en-IN" sz="1200" kern="1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newUser.username</a:t>
            </a:r>
            <a:r>
              <a:rPr lang="en-IN" sz="1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userDetails.username</a:t>
            </a:r>
            <a:endParaRPr lang="en-IN" sz="1200" kern="1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newUser.password</a:t>
            </a:r>
            <a:r>
              <a:rPr lang="en-IN" sz="14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400" dirty="0" err="1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encryptedPassword</a:t>
            </a:r>
            <a:endParaRPr lang="en-IN" sz="1400" dirty="0">
              <a:solidFill>
                <a:schemeClr val="tx1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newUser.role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userDetails.role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newUser.email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=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userDetails.email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UserRepository.save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(</a:t>
            </a:r>
            <a:r>
              <a:rPr lang="en-IN" sz="1400" dirty="0" err="1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newUser</a:t>
            </a: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)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    RETURN "Signup successful"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    END FUNCTION</a:t>
            </a:r>
            <a:endParaRPr lang="en-IN" sz="1200" kern="100" dirty="0">
              <a:latin typeface="Calibri" panose="020F0502020204030204" pitchFamily="34" charset="0"/>
              <a:ea typeface="Calibri" panose="020F0502020204030204" pitchFamily="34" charset="0"/>
              <a:cs typeface="Latha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IN" sz="1400" dirty="0"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  <a:t>END CLASS</a:t>
            </a:r>
            <a:br>
              <a:rPr lang="en-US" sz="2000" kern="18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Latha" panose="020B0604020202020204" pitchFamily="34" charset="0"/>
              </a:rPr>
            </a:b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8043601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ustom 2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76923C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9">
      <a:majorFont>
        <a:latin typeface="Impact"/>
        <a:ea typeface=""/>
        <a:cs typeface=""/>
      </a:majorFont>
      <a:minorFont>
        <a:latin typeface="Arial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22874644_win32_fixed" id="{558D5976-FB30-4A95-BB80-CA116B0EB176}" vid="{E687FBBE-46FC-480B-AF08-1C12C660A1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5BF0FE3-3D8D-448F-9BC3-1FD016A859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FC2BBCC-A5B7-4DDE-8795-98160FD34D4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E2FB8F-FBDB-405A-A6AC-9CF7C859199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Trading cards</Template>
  <TotalTime>434</TotalTime>
  <Words>1427</Words>
  <Application>Microsoft Office PowerPoint</Application>
  <PresentationFormat>Widescreen</PresentationFormat>
  <Paragraphs>287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Calibri</vt:lpstr>
      <vt:lpstr>Franklin Gothic Book</vt:lpstr>
      <vt:lpstr>Impact</vt:lpstr>
      <vt:lpstr>Segoe UI Emoji</vt:lpstr>
      <vt:lpstr>Tahoma</vt:lpstr>
      <vt:lpstr>Times New Roman</vt:lpstr>
      <vt:lpstr>Wingdings</vt:lpstr>
      <vt:lpstr>Crop</vt:lpstr>
      <vt:lpstr>Inventra – Intelligent Inventory Management System</vt:lpstr>
      <vt:lpstr>MODULE -1</vt:lpstr>
      <vt:lpstr>Why Authentication is Needed </vt:lpstr>
      <vt:lpstr>User Roles in Inventra System </vt:lpstr>
      <vt:lpstr>How Authentication Works</vt:lpstr>
      <vt:lpstr>Authentication Flow Diagram</vt:lpstr>
      <vt:lpstr>AUTHENTICATION MODULE – PSEUDOCODE</vt:lpstr>
      <vt:lpstr>Sign-Up (Register User) </vt:lpstr>
      <vt:lpstr>Sign-Up Service Implementation </vt:lpstr>
      <vt:lpstr>Sign-In Service Implementation </vt:lpstr>
      <vt:lpstr>Forgot Password - Service Logic </vt:lpstr>
      <vt:lpstr>Reset Password Implementation </vt:lpstr>
      <vt:lpstr>MODULE-2</vt:lpstr>
      <vt:lpstr>OBJECTIVE</vt:lpstr>
      <vt:lpstr>PRODECT MANAGEMENT</vt:lpstr>
      <vt:lpstr>PURPOSE </vt:lpstr>
      <vt:lpstr>Main Classes in this Module is: </vt:lpstr>
      <vt:lpstr>Product Flow</vt:lpstr>
      <vt:lpstr>Product &amp; ProductController</vt:lpstr>
      <vt:lpstr>PowerPoint Presentation</vt:lpstr>
      <vt:lpstr>Ending slide</vt:lpstr>
      <vt:lpstr>Ending slide 2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Nitish Kumar Chaudhary</dc:creator>
  <cp:lastModifiedBy>Nitish Kumar Chaudhary</cp:lastModifiedBy>
  <cp:revision>5</cp:revision>
  <dcterms:created xsi:type="dcterms:W3CDTF">2025-12-22T17:12:12Z</dcterms:created>
  <dcterms:modified xsi:type="dcterms:W3CDTF">2025-12-23T17:49:07Z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